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96" r:id="rId4"/>
    <p:sldId id="297" r:id="rId5"/>
    <p:sldId id="308" r:id="rId6"/>
    <p:sldId id="309" r:id="rId7"/>
    <p:sldId id="310" r:id="rId8"/>
    <p:sldId id="321" r:id="rId9"/>
    <p:sldId id="311" r:id="rId10"/>
    <p:sldId id="294" r:id="rId11"/>
    <p:sldId id="291" r:id="rId12"/>
    <p:sldId id="292" r:id="rId13"/>
    <p:sldId id="293" r:id="rId14"/>
    <p:sldId id="263" r:id="rId15"/>
    <p:sldId id="264" r:id="rId16"/>
    <p:sldId id="265" r:id="rId17"/>
    <p:sldId id="266" r:id="rId18"/>
    <p:sldId id="267" r:id="rId19"/>
    <p:sldId id="320" r:id="rId20"/>
    <p:sldId id="32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23" r:id="rId36"/>
    <p:sldId id="322" r:id="rId37"/>
    <p:sldId id="324" r:id="rId38"/>
    <p:sldId id="325" r:id="rId39"/>
    <p:sldId id="298" r:id="rId40"/>
    <p:sldId id="305" r:id="rId41"/>
    <p:sldId id="306" r:id="rId42"/>
    <p:sldId id="307" r:id="rId43"/>
    <p:sldId id="299" r:id="rId44"/>
    <p:sldId id="300" r:id="rId45"/>
    <p:sldId id="301" r:id="rId46"/>
    <p:sldId id="302" r:id="rId47"/>
    <p:sldId id="303" r:id="rId48"/>
    <p:sldId id="304" r:id="rId49"/>
    <p:sldId id="319" r:id="rId50"/>
    <p:sldId id="312" r:id="rId51"/>
    <p:sldId id="313" r:id="rId52"/>
    <p:sldId id="314" r:id="rId53"/>
    <p:sldId id="315" r:id="rId54"/>
    <p:sldId id="316" r:id="rId55"/>
    <p:sldId id="317" r:id="rId56"/>
    <p:sldId id="318" r:id="rId5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r-Latn-R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E9B0CA-C856-4A72-A100-F0A676AAF7C8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17AEC7-A7B1-4543-A385-C9BD74CD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2CDC-167A-4723-BAE9-FC884801F3D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2B09-A3C7-4BAC-877C-676FE160E5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0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37B0-1CF7-4BC1-B9C8-36B66EF845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C3BA-99D1-4CF4-BD48-FF67D6D39A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6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54A9-6BB0-4057-B71F-CB2BE5FC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0EA2-A28E-4868-8FA9-EC1CDAE4BE7C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0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7391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019800" cy="1409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480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0783-C550-4A63-AA95-EBD00D45CA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448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6E2F-E505-407C-848B-A963439E3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9810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1F33-19C2-4726-80F4-FD5ADC1B1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570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543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543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EBD8-64FC-48FB-A511-8A2E8F17E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4099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3CBED-6E5C-48D6-8AD5-A77B2B839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938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4B54-209E-4429-9751-6BBAA79D5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74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AD9F-0AD7-405F-9A7A-66973A72E7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C293-D685-4F70-B012-A0E622B7FA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7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99-EDB5-4D99-B2B1-D2D82B9D8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31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9A52-0902-4B2D-A630-52675E88D6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3514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490E-D433-4B9E-9B2D-EFBD7E3F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6638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73D9-96F9-409F-90E5-8F6DCC7F3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759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31750"/>
            <a:ext cx="1809750" cy="652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1750"/>
            <a:ext cx="5276850" cy="652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9D31-918C-48F2-BA64-0ADB6F3B8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5462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175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3543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48300" y="1447800"/>
            <a:ext cx="3543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076700"/>
            <a:ext cx="3543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4076700"/>
            <a:ext cx="3543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F015-588A-4F06-A4F8-7D12C16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9294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75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52600" y="1447800"/>
            <a:ext cx="72390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D688-1957-4DA8-AD63-520A595CF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0819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26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553200"/>
            <a:ext cx="2971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3F36AE-7603-4EB3-95CB-DD6DACBFE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3507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54A9-6BB0-4057-B71F-CB2BE5FC1E9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251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8E318E-E97C-4F30-B8FC-51EB6CAD0FF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99833-5491-4F8D-BC33-4C3FE8B97F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EFB7B-E6EB-442B-BE5A-80597E5A31E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BA4ED0-B9F0-4D09-A2E7-CD0742B51F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FC34DF-C658-4F1D-B58E-DD0199E207C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A6822-EBE8-43BA-836F-0038C4246C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3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E37F4-2411-45FE-8F2C-D301FDBCFB5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EFED7B-E314-4A5A-BEEE-17670AC9A1C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6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09AE-FB9F-4259-A7AB-876424641A9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41B5-A7CE-4A2B-81DF-62FE64F4EE9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48306-2974-4C4B-AF71-672CBFB0E61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4C2DA-AADD-4A47-A0A1-4886C398B8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DD2C34-E36C-470C-AC4B-C2F4E89F6BF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45CCEA-1FA5-4D3B-BB60-22EF941E2FE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3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3C37C1-FD1F-4922-8E33-7CE16528EF6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1E6A678-E884-496D-B643-1F871F68CD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175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553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E4ECB-F991-4A84-ACB4-170F0110B9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slow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61" y="188640"/>
            <a:ext cx="8964489" cy="53860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charset="0"/>
              </a:rPr>
              <a:t>Godi</a:t>
            </a:r>
            <a:r>
              <a:rPr lang="sr-Latn-RS" sz="5400" b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charset="0"/>
              </a:rPr>
              <a:t>šnje finansijsko izveštavanje u </a:t>
            </a:r>
            <a:endParaRPr lang="sr-Latn-RS" sz="5400" b="1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5400" b="1" smtClean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5400" b="1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5400" b="1" smtClean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2000" b="1" smtClean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5400" b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charset="0"/>
              </a:rPr>
              <a:t>zdravstvenim </a:t>
            </a:r>
            <a:r>
              <a:rPr lang="sr-Latn-RS" sz="5400" b="1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charset="0"/>
              </a:rPr>
              <a:t>ustanovama</a:t>
            </a:r>
            <a:endParaRPr lang="en-US" sz="5400" b="1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3440" y="593467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b="1">
                <a:solidFill>
                  <a:srgbClr val="39639D">
                    <a:lumMod val="75000"/>
                  </a:srgbClr>
                </a:solidFill>
              </a:rPr>
              <a:t>Branislava Šljivančanin, dipl.ek</a:t>
            </a:r>
          </a:p>
          <a:p>
            <a:pPr lvl="0"/>
            <a:endParaRPr lang="sr-Latn-RS" b="1" smtClean="0">
              <a:solidFill>
                <a:srgbClr val="39639D">
                  <a:lumMod val="75000"/>
                </a:srgbClr>
              </a:solidFill>
            </a:endParaRPr>
          </a:p>
          <a:p>
            <a:pPr lvl="0"/>
            <a:r>
              <a:rPr lang="sr-Latn-RS" b="1" smtClean="0">
                <a:solidFill>
                  <a:srgbClr val="39639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Vrnjačka </a:t>
            </a:r>
            <a:r>
              <a:rPr lang="sr-Latn-RS" b="1">
                <a:solidFill>
                  <a:srgbClr val="39639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banja, </a:t>
            </a:r>
            <a:r>
              <a:rPr lang="sr-Latn-RS" b="1" smtClean="0">
                <a:solidFill>
                  <a:srgbClr val="39639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09.12.2016</a:t>
            </a:r>
            <a:endParaRPr lang="sr-Latn-RS" b="1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91" y="1700808"/>
            <a:ext cx="50657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12875"/>
            <a:ext cx="8101012" cy="4968875"/>
          </a:xfrm>
        </p:spPr>
        <p:txBody>
          <a:bodyPr/>
          <a:lstStyle/>
          <a:p>
            <a:pPr marL="2133600" lvl="4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 ozbiljnost ponude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 povraćaj avansnog plaćanja; 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 dobro izvršenje posla; 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 otklanjanje grešaka u garantnom roku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sr-Latn-CS" alt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ne priznaje u bilansu, već u okviru vanbilansne evidencije 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sr-Latn-CS" altLang="sr-Latn-RS" sz="2000" b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351000/352000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Isknjižava se kada istekne rok na koji je izdata i vraća se izdavaocu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sr-Latn-CS" alt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U službi za javne nabavke obavezno evidencija menica po Ugovoru i osnovu plaćanja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r-Latn-CS" alt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Ako dođe do realizacije menica, onda postaje bilansna evidencija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r-Latn-CS" alt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sr-Latn-CS" alt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Po isteku meničnog ovlašćenja – </a:t>
            </a:r>
            <a:r>
              <a:rPr lang="sr-Latn-CS" alt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vratiti menice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sr-Latn-CS" alt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00963" cy="908720"/>
          </a:xfrm>
          <a:effectLst>
            <a:outerShdw dist="56796" dir="1593903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600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sr-Latn-CS" sz="3600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sr-Latn-CS" sz="36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Menice kao </a:t>
            </a:r>
            <a:r>
              <a:rPr lang="sr-Latn-CS" sz="36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 </a:t>
            </a:r>
            <a:r>
              <a:rPr lang="sr-Latn-CS" sz="36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obezbeđenja</a:t>
            </a:r>
            <a:endParaRPr lang="sr-Latn-CS" sz="36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12592"/>
              </p:ext>
            </p:extLst>
          </p:nvPr>
        </p:nvGraphicFramePr>
        <p:xfrm>
          <a:off x="344488" y="1266825"/>
          <a:ext cx="86344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3" imgW="5889222" imgH="3722207" progId="Word.Document.8">
                  <p:embed/>
                </p:oleObj>
              </mc:Choice>
              <mc:Fallback>
                <p:oleObj name="Document" r:id="rId3" imgW="5889222" imgH="3722207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66825"/>
                        <a:ext cx="8634412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1908175" y="379413"/>
            <a:ext cx="66960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Latn-CS" altLang="sr-Latn-RS" sz="2400" b="0" dirty="0" smtClean="0"/>
              <a:t>Obezbeđenje za kvalitetno izvršen posao</a:t>
            </a:r>
          </a:p>
        </p:txBody>
      </p:sp>
    </p:spTree>
    <p:extLst>
      <p:ext uri="{BB962C8B-B14F-4D97-AF65-F5344CB8AC3E}">
        <p14:creationId xmlns:p14="http://schemas.microsoft.com/office/powerpoint/2010/main" val="31971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91127929"/>
              </p:ext>
            </p:extLst>
          </p:nvPr>
        </p:nvGraphicFramePr>
        <p:xfrm>
          <a:off x="617538" y="1266825"/>
          <a:ext cx="76454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Document" r:id="rId3" imgW="5889222" imgH="3961628" progId="Word.Document.8">
                  <p:embed/>
                </p:oleObj>
              </mc:Choice>
              <mc:Fallback>
                <p:oleObj name="Document" r:id="rId3" imgW="5889222" imgH="396162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266825"/>
                        <a:ext cx="76454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1763713" y="333375"/>
            <a:ext cx="6408737" cy="457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r-Latn-CS" altLang="sr-Latn-RS" sz="2400" b="0" dirty="0" smtClean="0"/>
              <a:t>Obezbeđenje za dati avans</a:t>
            </a:r>
            <a:endParaRPr lang="sr-Latn-CS" alt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16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00675" cy="611188"/>
          </a:xfrm>
        </p:spPr>
        <p:txBody>
          <a:bodyPr/>
          <a:lstStyle/>
          <a:p>
            <a:pPr algn="ctr">
              <a:defRPr/>
            </a:pPr>
            <a:r>
              <a:rPr lang="sr-Latn-R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Obračun amortizacije</a:t>
            </a:r>
            <a:endParaRPr lang="sr-Latn-R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755650" y="908050"/>
            <a:ext cx="8388350" cy="5218113"/>
          </a:xfrm>
        </p:spPr>
        <p:txBody>
          <a:bodyPr/>
          <a:lstStyle/>
          <a:p>
            <a:pPr marL="0" indent="0">
              <a:buFontTx/>
              <a:buNone/>
            </a:pPr>
            <a:endParaRPr lang="sr-Latn-RS" altLang="sr-Latn-RS" sz="1800" dirty="0" smtClean="0"/>
          </a:p>
          <a:p>
            <a:pPr marL="0" indent="0">
              <a:buFontTx/>
              <a:buNone/>
            </a:pPr>
            <a:r>
              <a:rPr lang="sr-Latn-RS" altLang="sr-Latn-R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Korisnici sredstava Republičkog fonda </a:t>
            </a:r>
            <a:r>
              <a:rPr lang="pl-PL" altLang="sr-Latn-R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za zdravstveno osiguranje, u skladu sa članom 47. st. 2. i 3. Zakona o izmenama i </a:t>
            </a:r>
            <a:r>
              <a:rPr lang="sr-Latn-RS" altLang="sr-Latn-R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dopunama Zakona o budžetskom sistemu</a:t>
            </a:r>
            <a:endParaRPr lang="sr-Latn-RS" altLang="sr-Latn-R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sr-Latn-RS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dalje </a:t>
            </a:r>
            <a:r>
              <a:rPr lang="sr-Latn-RS" altLang="sr-Latn-RS" sz="1800" b="1" u="sng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raspolažu sa ostvarenim sopstvenim prihodima</a:t>
            </a:r>
            <a:r>
              <a:rPr lang="sr-Latn-RS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jer se nisu stvorili tehnički uslovi za ukidanje</a:t>
            </a:r>
          </a:p>
          <a:p>
            <a:pPr marL="0" indent="0">
              <a:buFontTx/>
              <a:buNone/>
            </a:pPr>
            <a:endParaRPr lang="sr-Latn-RS" altLang="sr-Latn-R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sr-Latn-RS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deo ostvarenih sopstvenih prihoda po godišnjem finansijskom izveštaju za 2016. godinu </a:t>
            </a:r>
            <a:r>
              <a:rPr lang="sr-Latn-RS" altLang="sr-Latn-R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izdvoje za svrhe nabavke osnovnih sredstava </a:t>
            </a:r>
            <a:r>
              <a:rPr lang="sr-Latn-RS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visini procenta učešća sopstvenih prihoda u ukupnim prihodima </a:t>
            </a:r>
          </a:p>
          <a:p>
            <a:pPr marL="0" indent="0"/>
            <a:endParaRPr lang="sr-Latn-RS" altLang="sr-Latn-R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pl-PL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 tako utvrđeni iznos </a:t>
            </a:r>
            <a:r>
              <a:rPr lang="pl-PL" altLang="sr-Latn-RS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iskažu na kontima </a:t>
            </a:r>
            <a:r>
              <a:rPr lang="pl-PL" alt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Kategorije</a:t>
            </a:r>
          </a:p>
          <a:p>
            <a:pPr marL="0" indent="0" algn="ctr">
              <a:buFontTx/>
              <a:buNone/>
            </a:pPr>
            <a:r>
              <a:rPr lang="pl-PL" altLang="sr-Latn-R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430000 - Amortizacija i upotreba sredstava za rad</a:t>
            </a:r>
            <a:endParaRPr lang="sr-Latn-RS" altLang="sr-Latn-R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sr-Latn-RS" altLang="sr-Latn-RS" sz="1800" b="1" dirty="0" smtClean="0"/>
          </a:p>
          <a:p>
            <a:pPr lvl="2"/>
            <a:r>
              <a:rPr lang="en-U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“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Direktni </a:t>
            </a:r>
            <a:r>
              <a:rPr lang="sr-Latn-RS" sz="1400" b="1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 indirektni korisnici budžetskih sredstava u 2014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</a:t>
            </a:r>
            <a:r>
              <a:rPr lang="en-U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(2015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,2016</a:t>
            </a:r>
            <a:r>
              <a:rPr lang="en-U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sr-Latn-RS" sz="1400" b="1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godini obračunatu ispravku </a:t>
            </a:r>
            <a:r>
              <a:rPr lang="en-U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		v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rednosti nefinansijske </a:t>
            </a:r>
            <a:r>
              <a:rPr lang="sr-Latn-RS" sz="1400" b="1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imovine iskazuju na teret kapitala, </a:t>
            </a:r>
            <a:r>
              <a:rPr lang="en-U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					</a:t>
            </a:r>
            <a:r>
              <a:rPr lang="sr-Latn-RS" sz="1400" b="1" i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odnosno </a:t>
            </a:r>
            <a:r>
              <a:rPr lang="sr-Latn-RS" sz="1400" b="1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ne iskazuju rashod amortizacije i upotrebe sredstava za rad</a:t>
            </a:r>
            <a:r>
              <a:rPr lang="sr-Latn-RS" sz="1200" dirty="0">
                <a:latin typeface="Arial"/>
                <a:ea typeface="Times New Roman"/>
              </a:rPr>
              <a:t>. </a:t>
            </a:r>
            <a:r>
              <a:rPr lang="en-US" sz="1200" dirty="0" smtClean="0">
                <a:latin typeface="Arial"/>
                <a:ea typeface="Times New Roman"/>
              </a:rPr>
              <a:t>“</a:t>
            </a:r>
            <a:endParaRPr lang="sr-Latn-RS" sz="1200" dirty="0">
              <a:latin typeface="Arial"/>
              <a:ea typeface="Times New Roman"/>
            </a:endParaRPr>
          </a:p>
          <a:p>
            <a:pPr marL="0" indent="0">
              <a:buFontTx/>
              <a:buNone/>
            </a:pPr>
            <a:endParaRPr lang="sr-Latn-RS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4074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262324"/>
              </p:ext>
            </p:extLst>
          </p:nvPr>
        </p:nvGraphicFramePr>
        <p:xfrm>
          <a:off x="454025" y="904875"/>
          <a:ext cx="861695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5794055" imgH="3862110" progId="Word.Document.8">
                  <p:embed/>
                </p:oleObj>
              </mc:Choice>
              <mc:Fallback>
                <p:oleObj name="Document" r:id="rId3" imgW="5794055" imgH="386211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904875"/>
                        <a:ext cx="8616950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 algn="l"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sr-Latn-CS" altLang="sr-Latn-RS">
                <a:latin typeface="Calibri" panose="020F0502020204030204" pitchFamily="34" charset="0"/>
                <a:cs typeface="Calibri" panose="020F0502020204030204" pitchFamily="34" charset="0"/>
              </a:rPr>
              <a:t>Amortizacija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6792"/>
            <a:ext cx="8191500" cy="48963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Za iznos obračunate amortizacije na teret sopstvenih prihoda</a:t>
            </a:r>
            <a:r>
              <a:rPr lang="sr-Cyrl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moraju se obezbediti sredstva iz sopstvenih prihoda</a:t>
            </a: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Odstupanje</a:t>
            </a: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od gotovinskog principa</a:t>
            </a:r>
          </a:p>
          <a:p>
            <a:pPr>
              <a:lnSpc>
                <a:spcPct val="80000"/>
              </a:lnSpc>
            </a:pPr>
            <a:endParaRPr lang="sr-Latn-CS" altLang="sr-Latn-RS" sz="1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li je duplo terećenje troškova</a:t>
            </a: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ili obaveza da se iz ostvarenih sopstvenih prihoda izdvoje sredstva za obnavljanje opreme   431000 / 311519</a:t>
            </a:r>
          </a:p>
          <a:p>
            <a:pPr>
              <a:lnSpc>
                <a:spcPct val="80000"/>
              </a:lnSpc>
            </a:pPr>
            <a:endParaRPr lang="sr-Latn-RS" altLang="sr-Latn-R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u izvorima u okviru konta 311519, čime je </a:t>
            </a:r>
            <a:r>
              <a:rPr lang="sr-Cyrl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obezbeđena ravnoteža između sredstava i izvora sredstava</a:t>
            </a:r>
            <a:r>
              <a:rPr lang="sr-Cyrl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propisana Pravilnikom o načinu pripreme, sastavljanja i podnošenja finansijskih izveštaja </a:t>
            </a:r>
            <a:endParaRPr lang="sr-Latn-CS" altLang="sr-Latn-R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sr-Latn-CS" altLang="sr-Latn-R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Sledeće godine stanje sa konta </a:t>
            </a: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311519</a:t>
            </a: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Ostali izvori novčanih sredstava na konto </a:t>
            </a: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311712</a:t>
            </a:r>
            <a:r>
              <a:rPr lang="sr-Latn-CS" altLang="sr-Latn-RS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preneta neutrošena sredstva za posebne namene</a:t>
            </a:r>
          </a:p>
          <a:p>
            <a:pPr>
              <a:lnSpc>
                <a:spcPct val="80000"/>
              </a:lnSpc>
            </a:pPr>
            <a:endParaRPr lang="sr-Latn-CS" altLang="sr-Latn-R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sr-Latn-CS" altLang="sr-Latn-RS" sz="18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sr-Latn-CS" altLang="sr-Latn-RS" sz="1800" b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Šta ako nema sredstava na računu sopstvenih prihoda</a:t>
            </a:r>
          </a:p>
          <a:p>
            <a:pPr lvl="1" algn="ctr">
              <a:lnSpc>
                <a:spcPct val="80000"/>
              </a:lnSpc>
            </a:pPr>
            <a:r>
              <a:rPr lang="sr-Latn-CS" altLang="sr-Latn-RS" sz="1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311519?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7286" name="TextBox 1"/>
          <p:cNvSpPr txBox="1">
            <a:spLocks noChangeArrowheads="1"/>
          </p:cNvSpPr>
          <p:nvPr/>
        </p:nvSpPr>
        <p:spPr bwMode="auto">
          <a:xfrm>
            <a:off x="6588125" y="6524625"/>
            <a:ext cx="18716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 algn="l"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Latn-CS" altLang="sr-Latn-RS" sz="3200" b="0"/>
              <a:t>Amortizacija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altLang="sr-Latn-RS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sr-Latn-CS" altLang="sr-Latn-RS" smtClean="0"/>
              <a:t>		</a:t>
            </a:r>
            <a:r>
              <a:rPr lang="sr-Latn-CS" altLang="sr-Latn-RS" sz="3200" b="1" smtClean="0"/>
              <a:t>311100 D  =</a:t>
            </a:r>
          </a:p>
          <a:p>
            <a:pPr>
              <a:buFont typeface="Wingdings" pitchFamily="2" charset="2"/>
              <a:buNone/>
            </a:pPr>
            <a:r>
              <a:rPr lang="sr-Latn-CS" altLang="sr-Latn-RS" sz="3600" b="1" smtClean="0"/>
              <a:t>		</a:t>
            </a:r>
            <a:r>
              <a:rPr lang="sr-Latn-CS" altLang="sr-Latn-RS" sz="3200" b="1" smtClean="0"/>
              <a:t>011000 P ispravka vrednosti</a:t>
            </a:r>
          </a:p>
          <a:p>
            <a:pPr>
              <a:buFont typeface="Wingdings" pitchFamily="2" charset="2"/>
              <a:buNone/>
            </a:pPr>
            <a:endParaRPr lang="sr-Latn-CS" altLang="sr-Latn-RS" sz="3200" b="1" smtClean="0"/>
          </a:p>
          <a:p>
            <a:pPr>
              <a:buFont typeface="Wingdings" pitchFamily="2" charset="2"/>
              <a:buNone/>
            </a:pPr>
            <a:r>
              <a:rPr lang="sr-Latn-CS" altLang="sr-Latn-RS" sz="3600" b="1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sr-Latn-CS" altLang="sr-Latn-RS" sz="3600" b="1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sr-Latn-CS" altLang="sr-Latn-RS" sz="3600" b="1" smtClean="0"/>
              <a:t>		  </a:t>
            </a:r>
            <a:r>
              <a:rPr lang="sr-Latn-CS" altLang="sr-Latn-RS" sz="36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431000 D = 311519 P 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164388" y="260350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7092950" y="260350"/>
            <a:ext cx="158273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1042988" y="1412875"/>
            <a:ext cx="6049962" cy="24479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1306513" y="4437063"/>
            <a:ext cx="5040312" cy="12239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8313" name="TextBox 1"/>
          <p:cNvSpPr txBox="1">
            <a:spLocks noChangeArrowheads="1"/>
          </p:cNvSpPr>
          <p:nvPr/>
        </p:nvSpPr>
        <p:spPr bwMode="auto">
          <a:xfrm>
            <a:off x="6804025" y="6381750"/>
            <a:ext cx="15843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7"/>
          <p:cNvSpPr>
            <a:spLocks noChangeArrowheads="1"/>
          </p:cNvSpPr>
          <p:nvPr/>
        </p:nvSpPr>
        <p:spPr bwMode="auto">
          <a:xfrm>
            <a:off x="3563938" y="4076700"/>
            <a:ext cx="4679950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9331" name="Oval 6"/>
          <p:cNvSpPr>
            <a:spLocks noChangeArrowheads="1"/>
          </p:cNvSpPr>
          <p:nvPr/>
        </p:nvSpPr>
        <p:spPr bwMode="auto">
          <a:xfrm>
            <a:off x="396875" y="1497013"/>
            <a:ext cx="4608513" cy="2016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r-Latn-RS" altLang="sr-Latn-R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sr-Latn-CS" altLang="sr-Latn-RS" smtClean="0"/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Pravilno kontiranje</a:t>
            </a:r>
            <a:r>
              <a:rPr lang="sr-Latn-CS" altLang="sr-Latn-RS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Usaglašavanje stanja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mtClean="0"/>
              <a:t>					</a:t>
            </a:r>
          </a:p>
          <a:p>
            <a:pPr>
              <a:buFont typeface="Wingdings" pitchFamily="2" charset="2"/>
              <a:buNone/>
              <a:defRPr/>
            </a:pPr>
            <a:endParaRPr lang="sr-Latn-CS" altLang="sr-Latn-RS" smtClean="0"/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mtClean="0"/>
              <a:t>					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Pravilno utvrđivanje</a:t>
            </a:r>
          </a:p>
          <a:p>
            <a:pPr>
              <a:buFont typeface="Wingdings" pitchFamily="2" charset="2"/>
              <a:buNone/>
              <a:defRPr/>
            </a:pPr>
            <a:r>
              <a:rPr lang="sr-Latn-CS" altLang="sr-Latn-RS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	rezultata</a:t>
            </a:r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4140200" y="3500438"/>
            <a:ext cx="86518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9335" name="Rectangle 8"/>
          <p:cNvSpPr>
            <a:spLocks noChangeArrowheads="1"/>
          </p:cNvSpPr>
          <p:nvPr/>
        </p:nvSpPr>
        <p:spPr bwMode="auto">
          <a:xfrm>
            <a:off x="7092950" y="188913"/>
            <a:ext cx="158273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/>
              </a:rPr>
              <a:t>Obrazac 1 - Bilans stanja,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/>
              </a:rPr>
              <a:t>Obrazac 2 - Bilans prihoda i rashoda,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/>
              </a:rPr>
              <a:t>Obrazac 3 - Izveštaj o kapitalnim rashodima i finansiranju,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/>
              </a:rPr>
              <a:t>Obrazac 4 - Izveštaj o novčanim tokovima i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/>
              </a:rPr>
              <a:t>Obrazac 5 - Izveštaj o izvršenju budžeta. </a:t>
            </a:r>
          </a:p>
          <a:p>
            <a:endParaRPr lang="sr-Latn-RS" sz="1000" smtClean="0"/>
          </a:p>
          <a:p>
            <a:r>
              <a:rPr lang="sr-Latn-RS" smtClean="0"/>
              <a:t>Izveštaji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Objašnjenje velikih odstupanja između odobrenih sredstava i izvršenja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Izveštaj o korišćenju sredstava iz tekuće i stalne budžetske rezerve;</a:t>
            </a:r>
            <a:endParaRPr lang="sr-Latn-RS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Izveštaj o garancijama datim u toku fiskalne godine</a:t>
            </a:r>
            <a:endParaRPr lang="sr-Latn-RS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Pregled </a:t>
            </a: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primljeni</a:t>
            </a: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donacija i kredita</a:t>
            </a: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domaći</a:t>
            </a: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strani</a:t>
            </a: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h, kao</a:t>
            </a:r>
            <a:r>
              <a:rPr lang="vi-VN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izvršeni</a:t>
            </a:r>
            <a:r>
              <a:rPr lang="sr-Latn-R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otplata kredita, usaglašeih sa informacijama sadržanim u izveštajima o novčanim tokovima</a:t>
            </a:r>
            <a:endParaRPr lang="vi-VN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altLang="en-US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Pravilnik o finansijskim izveštajima</a:t>
            </a:r>
            <a:endParaRPr lang="sr-Latn-RS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2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2"/>
          </a:xfrm>
        </p:spPr>
        <p:txBody>
          <a:bodyPr/>
          <a:lstStyle/>
          <a:p>
            <a:pPr marL="109537" indent="0" algn="ctr">
              <a:buNone/>
            </a:pPr>
            <a:r>
              <a:rPr lang="vi-VN" sz="1600" dirty="0" smtClean="0">
                <a:solidFill>
                  <a:sysClr val="windowText" lastClr="000000"/>
                </a:solidFill>
              </a:rPr>
              <a:t>Član </a:t>
            </a:r>
            <a:r>
              <a:rPr lang="vi-VN" sz="1600" dirty="0">
                <a:solidFill>
                  <a:sysClr val="windowText" lastClr="000000"/>
                </a:solidFill>
              </a:rPr>
              <a:t>79 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Završni račun sadrži: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1) </a:t>
            </a:r>
            <a:r>
              <a:rPr lang="vi-VN" sz="1600" b="1" dirty="0">
                <a:solidFill>
                  <a:sysClr val="windowText" lastClr="000000"/>
                </a:solidFill>
                <a:latin typeface="+mj-lt"/>
              </a:rPr>
              <a:t>godišnji finansijski izveštaj o izvršenju budžeta</a:t>
            </a: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, sa dodatnim napomenama, objašnjenjima i obrazloženjima;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2) </a:t>
            </a:r>
            <a:r>
              <a:rPr lang="vi-VN" sz="1600" b="1" dirty="0">
                <a:solidFill>
                  <a:sysClr val="windowText" lastClr="000000"/>
                </a:solidFill>
                <a:latin typeface="+mj-lt"/>
              </a:rPr>
              <a:t>godišnji finansijski izveštaj o izvršenju plana </a:t>
            </a: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organizacija za obavezno socijalno osiguranje, kao i godišnji konsolidovani finansijski izveštaj Republičkog fonda za zdravstveno osiguranje, sa dodatnim napomenama, objašnjenjima i obrazloženjima;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3) izveštaj eksterne revizije.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Godišnji finansijski izveštaji iz stava 1. ovog člana, koji čine završni račun budžeta Republike Srbije, završni račun budžeta lokalne vlasti i završni račun organizacija za obavezno socijalno osiguranje, moraju biti u skladu sa sadržajem i klasifikacijom budžeta, odnosno plana, s tim da se finansijski rezultat u tim izveštajima utvrđuje saglasno Međunarodnim računovodstvenim standardima za javni sektor - gotovinska osnova.</a:t>
            </a:r>
          </a:p>
          <a:p>
            <a:pPr marL="109537" indent="0">
              <a:buNone/>
            </a:pPr>
            <a:r>
              <a:rPr lang="vi-VN" sz="1600" dirty="0">
                <a:solidFill>
                  <a:sysClr val="windowText" lastClr="000000"/>
                </a:solidFill>
                <a:latin typeface="+mj-lt"/>
              </a:rPr>
              <a:t>Oblik i sadržaj dodatnih napomena, objašnjenja i obrazloženja, koja se dostavljaju uz godišnje finansijske izveštaje iz stava 1. tač. 1) i 2) ovog člana, </a:t>
            </a:r>
            <a:r>
              <a:rPr lang="vi-VN" sz="1600" b="1" dirty="0">
                <a:solidFill>
                  <a:sysClr val="windowText" lastClr="000000"/>
                </a:solidFill>
                <a:latin typeface="+mj-lt"/>
              </a:rPr>
              <a:t>uređuju se aktom ministra.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pPr marL="365125" lvl="0" indent="-255588" algn="ctr">
              <a:spcBef>
                <a:spcPts val="400"/>
              </a:spcBef>
            </a:pPr>
            <a:r>
              <a:rPr lang="vi-V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Sadržaj završnog računa </a:t>
            </a:r>
          </a:p>
        </p:txBody>
      </p:sp>
    </p:spTree>
    <p:extLst>
      <p:ext uri="{BB962C8B-B14F-4D97-AF65-F5344CB8AC3E}">
        <p14:creationId xmlns:p14="http://schemas.microsoft.com/office/powerpoint/2010/main" val="27165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60230"/>
          </a:xfrm>
        </p:spPr>
        <p:txBody>
          <a:bodyPr/>
          <a:lstStyle/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Zakon o budžetskom sistemu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Zakon o budžetu za 2016.godinu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Uredba o budžetskom računovodstvu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Uredba o primeni Međunarodnih računovodstvenih standarda za javni sektor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Pravilnik o standardnom klasifikacionom okviru i kontnom planu za budžetski sitem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Pravilnik o načinu pripreme, sastavljanja i podnošenja finansijskih izveštaja KBS i korisnika sredstava OSO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Pravilnik o načinu i rokovima vršenja popisa imovine i obaveza (KBS) i usklađivanja knjigovodstvenog stanja sa stvarnim stanjem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Pravilnik o ugovaranju </a:t>
            </a:r>
          </a:p>
          <a:p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Uputstva RFZOa o izradi finansijskih izveštaja</a:t>
            </a:r>
          </a:p>
          <a:p>
            <a:pPr lvl="3"/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Interna akta ustanova</a:t>
            </a:r>
          </a:p>
          <a:p>
            <a:pPr lvl="8"/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Drugi propisi...</a:t>
            </a:r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Propisi vezani za izradu FI</a:t>
            </a:r>
            <a:endParaRPr lang="sr-Latn-RS" sz="3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04850"/>
            <a:ext cx="6475413" cy="487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poslovanja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31950"/>
            <a:ext cx="8431213" cy="4692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altLang="sr-Latn-RS" sz="2400" b="1" smtClean="0"/>
              <a:t>Konta koja se koriste u utvrđivanju rezultata poslovanja</a:t>
            </a:r>
          </a:p>
          <a:p>
            <a:endParaRPr lang="sr-Latn-CS" altLang="sr-Latn-RS" sz="2400" smtClean="0"/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b="1" smtClean="0">
                <a:solidFill>
                  <a:srgbClr val="FF3300"/>
                </a:solidFill>
              </a:rPr>
              <a:t>1</a:t>
            </a:r>
            <a:r>
              <a:rPr lang="sr-Latn-CS" altLang="sr-Latn-RS" sz="2400" smtClean="0"/>
              <a:t>11 - Obračun prihoda i primanja i rashoda i izdataka poslovanja</a:t>
            </a:r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b="1" smtClean="0">
                <a:solidFill>
                  <a:srgbClr val="FF3300"/>
                </a:solidFill>
              </a:rPr>
              <a:t>1</a:t>
            </a:r>
            <a:r>
              <a:rPr lang="sr-Latn-CS" altLang="sr-Latn-RS" sz="2400" smtClean="0"/>
              <a:t>2</a:t>
            </a:r>
            <a:r>
              <a:rPr lang="sr-Latn-CS" altLang="sr-Latn-RS" sz="2400" b="1" smtClean="0">
                <a:solidFill>
                  <a:schemeClr val="hlink"/>
                </a:solidFill>
              </a:rPr>
              <a:t>1</a:t>
            </a:r>
            <a:r>
              <a:rPr lang="sr-Latn-CS" altLang="sr-Latn-RS" sz="2400" smtClean="0"/>
              <a:t> - Višak prihoda i primanja - suficit</a:t>
            </a:r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b="1" smtClean="0">
                <a:solidFill>
                  <a:srgbClr val="FF3300"/>
                </a:solidFill>
              </a:rPr>
              <a:t>1</a:t>
            </a:r>
            <a:r>
              <a:rPr lang="sr-Latn-CS" altLang="sr-Latn-RS" sz="2400" smtClean="0"/>
              <a:t>2</a:t>
            </a:r>
            <a:r>
              <a:rPr lang="sr-Latn-CS" altLang="sr-Latn-RS" sz="2400" b="1" smtClean="0">
                <a:solidFill>
                  <a:srgbClr val="9933FF"/>
                </a:solidFill>
              </a:rPr>
              <a:t>2</a:t>
            </a:r>
            <a:r>
              <a:rPr lang="sr-Latn-CS" altLang="sr-Latn-RS" sz="2400" smtClean="0"/>
              <a:t> - Manjak prihoda i primanja - deficit</a:t>
            </a:r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smtClean="0"/>
              <a:t>211 - Raspored viška prihoda i primanja</a:t>
            </a:r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b="1" smtClean="0">
                <a:solidFill>
                  <a:srgbClr val="669900"/>
                </a:solidFill>
              </a:rPr>
              <a:t>3</a:t>
            </a:r>
            <a:r>
              <a:rPr lang="sr-Latn-CS" altLang="sr-Latn-RS" sz="2400" smtClean="0"/>
              <a:t>1</a:t>
            </a:r>
            <a:r>
              <a:rPr lang="sr-Latn-CS" altLang="sr-Latn-RS" sz="2400" b="1" smtClean="0">
                <a:solidFill>
                  <a:schemeClr val="hlink"/>
                </a:solidFill>
              </a:rPr>
              <a:t>1</a:t>
            </a:r>
            <a:r>
              <a:rPr lang="sr-Latn-CS" altLang="sr-Latn-RS" sz="2400" smtClean="0"/>
              <a:t> – Neraspoređeni višak prihoda i primanja iz ranijih godina</a:t>
            </a:r>
          </a:p>
          <a:p>
            <a:pPr>
              <a:buClr>
                <a:srgbClr val="274E00"/>
              </a:buClr>
            </a:pPr>
            <a:r>
              <a:rPr lang="sr-Latn-CS" altLang="sr-Latn-RS" sz="2400" smtClean="0"/>
              <a:t>Konto </a:t>
            </a:r>
            <a:r>
              <a:rPr lang="sr-Latn-CS" altLang="sr-Latn-RS" sz="2400" b="1" smtClean="0"/>
              <a:t>321</a:t>
            </a:r>
            <a:r>
              <a:rPr lang="sr-Latn-CS" altLang="sr-Latn-RS" sz="2400" b="1" smtClean="0">
                <a:solidFill>
                  <a:srgbClr val="669900"/>
                </a:solidFill>
              </a:rPr>
              <a:t>3</a:t>
            </a:r>
            <a:r>
              <a:rPr lang="sr-Latn-CS" altLang="sr-Latn-RS" sz="2400" smtClean="0"/>
              <a:t>1</a:t>
            </a:r>
            <a:r>
              <a:rPr lang="sr-Latn-CS" altLang="sr-Latn-RS" sz="2400" b="1" smtClean="0">
                <a:solidFill>
                  <a:srgbClr val="9933FF"/>
                </a:solidFill>
              </a:rPr>
              <a:t>2</a:t>
            </a:r>
            <a:r>
              <a:rPr lang="sr-Latn-CS" altLang="sr-Latn-RS" sz="2400" smtClean="0"/>
              <a:t> - Deficit iz ranijih godina.</a:t>
            </a:r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331" y="404812"/>
            <a:ext cx="6402388" cy="487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poslovanja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240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02686"/>
              </p:ext>
            </p:extLst>
          </p:nvPr>
        </p:nvGraphicFramePr>
        <p:xfrm>
          <a:off x="6350" y="2133600"/>
          <a:ext cx="9129713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6232541" imgH="3064159" progId="Word.Document.8">
                  <p:embed/>
                </p:oleObj>
              </mc:Choice>
              <mc:Fallback>
                <p:oleObj name="Document" r:id="rId3" imgW="6232541" imgH="30641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133600"/>
                        <a:ext cx="9129713" cy="44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10"/>
          <p:cNvSpPr txBox="1">
            <a:spLocks noChangeArrowheads="1"/>
          </p:cNvSpPr>
          <p:nvPr/>
        </p:nvSpPr>
        <p:spPr bwMode="auto">
          <a:xfrm>
            <a:off x="395288" y="1557338"/>
            <a:ext cx="820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06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2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Knjiženje budžetskog suficita</a:t>
            </a:r>
          </a:p>
        </p:txBody>
      </p:sp>
    </p:spTree>
    <p:extLst>
      <p:ext uri="{BB962C8B-B14F-4D97-AF65-F5344CB8AC3E}">
        <p14:creationId xmlns:p14="http://schemas.microsoft.com/office/powerpoint/2010/main" val="20228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2222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</a:t>
            </a:r>
            <a:r>
              <a:rPr lang="sr-Latn-CS" alt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poslovanja</a:t>
            </a:r>
            <a:endParaRPr lang="sr-Latn-CS" alt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342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80975" y="1268413"/>
          <a:ext cx="896461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3" imgW="6244128" imgH="3042109" progId="Word.Document.8">
                  <p:embed/>
                </p:oleObj>
              </mc:Choice>
              <mc:Fallback>
                <p:oleObj name="Document" r:id="rId3" imgW="6244128" imgH="30421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268413"/>
                        <a:ext cx="8964613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11"/>
          <p:cNvSpPr>
            <a:spLocks noChangeArrowheads="1"/>
          </p:cNvSpPr>
          <p:nvPr/>
        </p:nvSpPr>
        <p:spPr bwMode="auto">
          <a:xfrm>
            <a:off x="4356100" y="2565400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2400" b="1">
                <a:solidFill>
                  <a:prstClr val="black"/>
                </a:solidFill>
                <a:cs typeface="Arial" charset="0"/>
              </a:rPr>
              <a:t>Knjiženje </a:t>
            </a:r>
            <a:r>
              <a:rPr lang="sr-Latn-CS" altLang="sr-Latn-RS" sz="2400" b="1" u="sng">
                <a:solidFill>
                  <a:prstClr val="black"/>
                </a:solidFill>
                <a:cs typeface="Arial" charset="0"/>
              </a:rPr>
              <a:t>budžetskog</a:t>
            </a:r>
            <a:r>
              <a:rPr lang="sr-Latn-CS" altLang="sr-Latn-RS" sz="2400" b="1">
                <a:solidFill>
                  <a:prstClr val="black"/>
                </a:solidFill>
                <a:cs typeface="Arial" charset="0"/>
              </a:rPr>
              <a:t> suficita</a:t>
            </a:r>
          </a:p>
        </p:txBody>
      </p:sp>
    </p:spTree>
    <p:extLst>
      <p:ext uri="{BB962C8B-B14F-4D97-AF65-F5344CB8AC3E}">
        <p14:creationId xmlns:p14="http://schemas.microsoft.com/office/powerpoint/2010/main" val="20490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620713"/>
            <a:ext cx="5638800" cy="487362"/>
          </a:xfrm>
        </p:spPr>
        <p:txBody>
          <a:bodyPr/>
          <a:lstStyle/>
          <a:p>
            <a:pPr algn="ctr">
              <a:defRPr/>
            </a:pPr>
            <a:r>
              <a:rPr lang="sr-Latn-CS" altLang="sr-Latn-RS" sz="2400"/>
              <a:t>II faza – korekcija rezultata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755650" y="476250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 b="1">
                <a:solidFill>
                  <a:prstClr val="black"/>
                </a:solidFill>
                <a:cs typeface="Arial" charset="0"/>
              </a:rPr>
              <a:t>2008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445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-33338" y="-53975"/>
          <a:ext cx="9467851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5812357" imgH="6726482" progId="Word.Document.8">
                  <p:embed/>
                </p:oleObj>
              </mc:Choice>
              <mc:Fallback>
                <p:oleObj name="Document" r:id="rId3" imgW="5812357" imgH="6726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338" y="-53975"/>
                        <a:ext cx="9467851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sr-Latn-CS" altLang="sr-Latn-RS" sz="2800" b="0"/>
              <a:t>Nabavka nefinansijske imovine iz kredita</a:t>
            </a:r>
          </a:p>
        </p:txBody>
      </p:sp>
      <p:graphicFrame>
        <p:nvGraphicFramePr>
          <p:cNvPr id="10547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882650" y="981075"/>
          <a:ext cx="8261350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3" imgW="6257925" imgH="4730479" progId="Word.Document.8">
                  <p:embed/>
                </p:oleObj>
              </mc:Choice>
              <mc:Fallback>
                <p:oleObj name="Document" r:id="rId3" imgW="6257925" imgH="47304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981075"/>
                        <a:ext cx="8261350" cy="624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2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Latn-CS" altLang="sr-Latn-RS" sz="2400" b="0"/>
              <a:t>Nabavka nefinansijske imovine iz kredita</a:t>
            </a: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6500" name="Rectangle 9"/>
          <p:cNvSpPr>
            <a:spLocks noChangeArrowheads="1"/>
          </p:cNvSpPr>
          <p:nvPr/>
        </p:nvSpPr>
        <p:spPr bwMode="auto">
          <a:xfrm>
            <a:off x="1042988" y="2276475"/>
            <a:ext cx="62214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CS" altLang="sr-Latn-RS" sz="180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CS" altLang="sr-Latn-RS" sz="180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sr-Latn-C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650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175" y="1477963"/>
          <a:ext cx="89582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3" imgW="6227995" imgH="2712088" progId="Word.Document.8">
                  <p:embed/>
                </p:oleObj>
              </mc:Choice>
              <mc:Fallback>
                <p:oleObj name="Document" r:id="rId3" imgW="6227995" imgH="27120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477963"/>
                        <a:ext cx="89582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15"/>
          <p:cNvSpPr txBox="1">
            <a:spLocks noChangeArrowheads="1"/>
          </p:cNvSpPr>
          <p:nvPr/>
        </p:nvSpPr>
        <p:spPr bwMode="auto">
          <a:xfrm>
            <a:off x="0" y="49371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l-PL" altLang="sr-Latn-RS" sz="2000" b="1">
                <a:solidFill>
                  <a:prstClr val="black"/>
                </a:solidFill>
                <a:cs typeface="Arial" charset="0"/>
              </a:rPr>
              <a:t>Knjiže se iznosi bez kamate jer ona ne ulazi vrednost stalnih sredstava </a:t>
            </a:r>
            <a:endParaRPr lang="sr-Latn-CS" altLang="sr-Latn-RS" sz="2000" b="1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sr-Latn-CS" altLang="sr-Latn-RS" sz="2000" b="1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Nabavka nefinansijske imovine iz kredita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31213" cy="4824413"/>
          </a:xfrm>
        </p:spPr>
        <p:txBody>
          <a:bodyPr/>
          <a:lstStyle/>
          <a:p>
            <a:r>
              <a:rPr lang="sr-Latn-CS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Konto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311311 D</a:t>
            </a:r>
            <a:r>
              <a:rPr lang="sr-Latn-CS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kao ispravka vrednosti sopstvenog kapitala</a:t>
            </a:r>
          </a:p>
          <a:p>
            <a:endParaRPr lang="sr-Latn-CS" altLang="sr-Latn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CS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Povećava suficit u trenutku nabavke</a:t>
            </a:r>
          </a:p>
          <a:p>
            <a:r>
              <a:rPr lang="sr-Latn-CS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Prilikom nabavke osnovnih sredstava iz kredita</a:t>
            </a:r>
          </a:p>
          <a:p>
            <a:r>
              <a:rPr lang="sr-Latn-CS" altLang="sr-Latn-R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311611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311311 P</a:t>
            </a:r>
            <a:endParaRPr lang="en-US" altLang="sr-Latn-R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CS" altLang="sr-Latn-R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Saldo dugovni 311311</a:t>
            </a:r>
            <a:r>
              <a:rPr lang="en-U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Odgovarajuća konta:</a:t>
            </a:r>
          </a:p>
          <a:p>
            <a:pPr>
              <a:buFont typeface="Wingdings" pitchFamily="2" charset="2"/>
              <a:buNone/>
            </a:pP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Kategorije 210000 - Dugoročne obaveze</a:t>
            </a:r>
          </a:p>
          <a:p>
            <a:pPr lvl="2">
              <a:buClr>
                <a:schemeClr val="accent1"/>
              </a:buClr>
              <a:buFontTx/>
              <a:buNone/>
            </a:pPr>
            <a:r>
              <a:rPr lang="sr-Latn-CS" alt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Kategorije 220000 - Kratkoročne obaveze </a:t>
            </a:r>
            <a:endParaRPr lang="sr-Latn-CS" altLang="sr-Latn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CS" altLang="sr-Latn-RS" sz="3200">
                <a:latin typeface="Calibri" panose="020F0502020204030204" pitchFamily="34" charset="0"/>
                <a:cs typeface="Calibri" panose="020F0502020204030204" pitchFamily="34" charset="0"/>
              </a:rPr>
              <a:t>Nabavka dugoročne finansijske imovine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854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0" y="1822450"/>
          <a:ext cx="91440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3" imgW="6257925" imgH="2943081" progId="Word.Document.8">
                  <p:embed/>
                </p:oleObj>
              </mc:Choice>
              <mc:Fallback>
                <p:oleObj name="Document" r:id="rId3" imgW="6257925" imgH="29430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2450"/>
                        <a:ext cx="914400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6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620713"/>
            <a:ext cx="5638800" cy="487362"/>
          </a:xfrm>
        </p:spPr>
        <p:txBody>
          <a:bodyPr/>
          <a:lstStyle/>
          <a:p>
            <a:pPr algn="ctr">
              <a:defRPr/>
            </a:pPr>
            <a:r>
              <a:rPr lang="sr-Latn-CS" altLang="sr-Latn-RS" sz="2400"/>
              <a:t>II faza – korekcija rezultata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55650" y="476250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 b="1">
                <a:solidFill>
                  <a:prstClr val="black"/>
                </a:solidFill>
                <a:cs typeface="Arial" charset="0"/>
              </a:rPr>
              <a:t>2008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95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-171450"/>
          <a:ext cx="9467850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3" imgW="5812357" imgH="6726482" progId="Word.Document.8">
                  <p:embed/>
                </p:oleObj>
              </mc:Choice>
              <mc:Fallback>
                <p:oleObj name="Document" r:id="rId3" imgW="5812357" imgH="6726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467850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sr-Latn-CS" altLang="sr-Latn-RS" sz="2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poslovanja</a:t>
            </a:r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1059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0" y="1916113"/>
          <a:ext cx="914400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3" imgW="6244128" imgH="2710897" progId="Word.Document.8">
                  <p:embed/>
                </p:oleObj>
              </mc:Choice>
              <mc:Fallback>
                <p:oleObj name="Document" r:id="rId3" imgW="6244128" imgH="27108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914400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detaljna provera, svih proknjiženih stavki koje se odnose na poslovne promene u </a:t>
            </a:r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2016. godini i ispravka uočenih grešaka</a:t>
            </a:r>
          </a:p>
          <a:p>
            <a:endParaRPr lang="sr-Latn-R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Usaglašavanje finansijskih plasmana, potraživanja i </a:t>
            </a:r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obaveza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</a:p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ukalkulisavanje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obaveza</a:t>
            </a:r>
            <a:endParaRPr lang="sr-Latn-R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usklađivanje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stanja glavne knjige sa pomoćnim </a:t>
            </a:r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knjigama</a:t>
            </a:r>
          </a:p>
          <a:p>
            <a:endParaRPr lang="sr-Latn-R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Usaglašavanje stanja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knjiga zdravstvenih ustanova sa </a:t>
            </a:r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RFZO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sr-Latn-R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Obračun i knjiženje amortizacije</a:t>
            </a:r>
          </a:p>
          <a:p>
            <a:endParaRPr lang="en-U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Sprovođenje </a:t>
            </a:r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evidentiranje popisa</a:t>
            </a:r>
          </a:p>
          <a:p>
            <a:endParaRPr lang="sr-Latn-R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Svođenje knjiženja na gotovinsku osnovu </a:t>
            </a:r>
          </a:p>
          <a:p>
            <a:pPr marL="392113" lvl="1" indent="0">
              <a:buNone/>
            </a:pPr>
            <a:r>
              <a:rPr lang="sr-Latn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(ukoliko se knjige vode po obračunskom metodu)</a:t>
            </a:r>
          </a:p>
          <a:p>
            <a:endParaRPr lang="sr-Latn-R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 dirty="0" smtClean="0"/>
          </a:p>
          <a:p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Pripremne radnje za sastavljanje FI</a:t>
            </a:r>
            <a:endParaRPr 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 algn="l"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poslovanja</a:t>
            </a: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11621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0" y="2413000"/>
          <a:ext cx="9144000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3" imgW="6214264" imgH="2100675" progId="Word.Document.8">
                  <p:embed/>
                </p:oleObj>
              </mc:Choice>
              <mc:Fallback>
                <p:oleObj name="Document" r:id="rId3" imgW="6214264" imgH="2100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3000"/>
                        <a:ext cx="9144000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1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sr-Latn-CS" altLang="sr-Latn-RS" sz="2800">
                <a:solidFill>
                  <a:srgbClr val="7030A0"/>
                </a:solidFill>
              </a:rPr>
              <a:t>Utvrđivanje rezultata poslovanja</a:t>
            </a:r>
          </a:p>
        </p:txBody>
      </p:sp>
      <p:graphicFrame>
        <p:nvGraphicFramePr>
          <p:cNvPr id="112643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5910623"/>
              </p:ext>
            </p:extLst>
          </p:nvPr>
        </p:nvGraphicFramePr>
        <p:xfrm>
          <a:off x="1475656" y="1275556"/>
          <a:ext cx="58928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3" imgW="5756586" imgH="1278766" progId="Word.Document.8">
                  <p:embed/>
                </p:oleObj>
              </mc:Choice>
              <mc:Fallback>
                <p:oleObj name="Document" r:id="rId3" imgW="5756586" imgH="12787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275556"/>
                        <a:ext cx="58928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4" name="Text Box 12"/>
          <p:cNvSpPr txBox="1">
            <a:spLocks noChangeArrowheads="1"/>
          </p:cNvSpPr>
          <p:nvPr/>
        </p:nvSpPr>
        <p:spPr bwMode="auto">
          <a:xfrm>
            <a:off x="1258888" y="4292600"/>
            <a:ext cx="5834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193600" y="3742350"/>
            <a:ext cx="7620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altLang="sr-Latn-RS" b="1" smtClean="0">
                <a:solidFill>
                  <a:srgbClr val="7030A0"/>
                </a:solidFill>
                <a:cs typeface="Arial" charset="0"/>
              </a:rPr>
              <a:t>Korekcije budžetskog rezultata </a:t>
            </a:r>
            <a:r>
              <a:rPr lang="sr-Latn-CS" altLang="sr-Latn-RS" b="1">
                <a:solidFill>
                  <a:srgbClr val="7030A0"/>
                </a:solidFill>
                <a:cs typeface="Arial" charset="0"/>
              </a:rPr>
              <a:t>poslovanja mogu da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 altLang="sr-Latn-RS" b="1">
              <a:solidFill>
                <a:srgbClr val="7030A0"/>
              </a:solidFill>
              <a:cs typeface="Arial" charset="0"/>
            </a:endParaRPr>
          </a:p>
          <a:p>
            <a:pPr lvl="6">
              <a:buFontTx/>
              <a:buChar char="•"/>
              <a:defRPr/>
            </a:pPr>
            <a:r>
              <a:rPr lang="sr-Latn-CS" altLang="sr-Latn-RS" b="1">
                <a:solidFill>
                  <a:srgbClr val="7030A0"/>
                </a:solidFill>
                <a:cs typeface="Arial" charset="0"/>
              </a:rPr>
              <a:t>Povećaju suficit</a:t>
            </a:r>
          </a:p>
          <a:p>
            <a:pPr lvl="6">
              <a:buFontTx/>
              <a:buChar char="•"/>
              <a:defRPr/>
            </a:pPr>
            <a:r>
              <a:rPr lang="sr-Latn-CS" altLang="sr-Latn-RS" b="1">
                <a:solidFill>
                  <a:srgbClr val="7030A0"/>
                </a:solidFill>
                <a:cs typeface="Arial" charset="0"/>
              </a:rPr>
              <a:t>Smanje suficit</a:t>
            </a:r>
          </a:p>
          <a:p>
            <a:pPr lvl="6">
              <a:buFontTx/>
              <a:buChar char="•"/>
              <a:defRPr/>
            </a:pPr>
            <a:r>
              <a:rPr lang="sr-Latn-CS" altLang="sr-Latn-RS" b="1" smtClean="0">
                <a:solidFill>
                  <a:srgbClr val="7030A0"/>
                </a:solidFill>
                <a:cs typeface="Arial" charset="0"/>
              </a:rPr>
              <a:t>Deficit </a:t>
            </a:r>
            <a:r>
              <a:rPr lang="sr-Latn-CS" altLang="sr-Latn-RS" b="1">
                <a:solidFill>
                  <a:srgbClr val="7030A0"/>
                </a:solidFill>
                <a:cs typeface="Arial" charset="0"/>
              </a:rPr>
              <a:t>pretvore u </a:t>
            </a:r>
            <a:r>
              <a:rPr lang="sr-Latn-CS" altLang="sr-Latn-RS" b="1" smtClean="0">
                <a:solidFill>
                  <a:srgbClr val="7030A0"/>
                </a:solidFill>
                <a:cs typeface="Arial" charset="0"/>
              </a:rPr>
              <a:t>suficit</a:t>
            </a:r>
          </a:p>
          <a:p>
            <a:pPr lvl="6">
              <a:buFontTx/>
              <a:buChar char="•"/>
              <a:defRPr/>
            </a:pPr>
            <a:endParaRPr lang="sr-Latn-CS" altLang="sr-Latn-RS" b="1">
              <a:solidFill>
                <a:srgbClr val="7030A0"/>
              </a:solidFill>
              <a:cs typeface="Arial" charset="0"/>
            </a:endParaRPr>
          </a:p>
          <a:p>
            <a:pPr lvl="6">
              <a:buFontTx/>
              <a:buChar char="•"/>
              <a:defRPr/>
            </a:pPr>
            <a:endParaRPr lang="sr-Latn-CS" altLang="sr-Latn-RS" b="1" smtClean="0">
              <a:solidFill>
                <a:srgbClr val="7030A0"/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altLang="sr-Latn-RS" b="1" u="sng">
                <a:solidFill>
                  <a:srgbClr val="FF3300"/>
                </a:solidFill>
                <a:cs typeface="Arial" charset="0"/>
              </a:rPr>
              <a:t>Za koliko da korigujemo rezultat?</a:t>
            </a:r>
          </a:p>
          <a:p>
            <a:pPr>
              <a:defRPr/>
            </a:pPr>
            <a:endParaRPr lang="sr-Latn-CS" altLang="sr-Latn-RS" b="1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12646" name="Text Box 14"/>
          <p:cNvSpPr txBox="1">
            <a:spLocks noChangeArrowheads="1"/>
          </p:cNvSpPr>
          <p:nvPr/>
        </p:nvSpPr>
        <p:spPr bwMode="auto">
          <a:xfrm>
            <a:off x="5003800" y="19891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>
                <a:solidFill>
                  <a:prstClr val="white"/>
                </a:solidFill>
                <a:cs typeface="Arial" charset="0"/>
              </a:rPr>
              <a:t>Budžetski suficit</a:t>
            </a:r>
          </a:p>
        </p:txBody>
      </p:sp>
      <p:sp>
        <p:nvSpPr>
          <p:cNvPr id="112647" name="Text Box 15"/>
          <p:cNvSpPr txBox="1">
            <a:spLocks noChangeArrowheads="1"/>
          </p:cNvSpPr>
          <p:nvPr/>
        </p:nvSpPr>
        <p:spPr bwMode="auto">
          <a:xfrm>
            <a:off x="5003800" y="2276475"/>
            <a:ext cx="22320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CS" altLang="sr-Latn-RS" sz="1800">
              <a:solidFill>
                <a:prstClr val="white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>
                <a:solidFill>
                  <a:prstClr val="white"/>
                </a:solidFill>
                <a:cs typeface="Arial" charset="0"/>
              </a:rPr>
              <a:t>Korekcija rezultata</a:t>
            </a:r>
          </a:p>
        </p:txBody>
      </p:sp>
      <p:sp>
        <p:nvSpPr>
          <p:cNvPr id="112648" name="Text Box 17"/>
          <p:cNvSpPr txBox="1">
            <a:spLocks noChangeArrowheads="1"/>
          </p:cNvSpPr>
          <p:nvPr/>
        </p:nvSpPr>
        <p:spPr bwMode="auto">
          <a:xfrm>
            <a:off x="827088" y="256540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>
                <a:solidFill>
                  <a:prstClr val="white"/>
                </a:solidFill>
                <a:cs typeface="Arial" charset="0"/>
              </a:rPr>
              <a:t>  Korekcija rezultata</a:t>
            </a:r>
          </a:p>
        </p:txBody>
      </p:sp>
    </p:spTree>
    <p:extLst>
      <p:ext uri="{BB962C8B-B14F-4D97-AF65-F5344CB8AC3E}">
        <p14:creationId xmlns:p14="http://schemas.microsoft.com/office/powerpoint/2010/main" val="2448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Latn-CS" altLang="sr-Latn-RS" sz="2800"/>
              <a:t>Utvrđivanje rezultata poslovanja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755650" y="476250"/>
            <a:ext cx="8636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r-Latn-CS" altLang="sr-Latn-RS" sz="1800" b="1">
                <a:solidFill>
                  <a:prstClr val="black"/>
                </a:solidFill>
                <a:cs typeface="Arial" charset="0"/>
              </a:rPr>
              <a:t>2008</a:t>
            </a: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1366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-26988" y="115888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3" imgW="5812357" imgH="6668159" progId="Word.Document.8">
                  <p:embed/>
                </p:oleObj>
              </mc:Choice>
              <mc:Fallback>
                <p:oleObj name="Document" r:id="rId3" imgW="5812357" imgH="66681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15888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0" y="407516"/>
            <a:ext cx="6618288" cy="487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Latn-CS" altLang="sr-Latn-RS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Utvrđivanje rezultata </a:t>
            </a:r>
            <a:r>
              <a:rPr lang="sr-Latn-CS" alt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poslovanja</a:t>
            </a:r>
            <a:endParaRPr lang="sr-Latn-CS" alt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554382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r-Latn-CS" altLang="sr-Latn-RS" sz="24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Analiza strukture ostvarenog viška prihoda i primanja</a:t>
            </a:r>
          </a:p>
          <a:p>
            <a:pPr>
              <a:buFont typeface="Wingdings" pitchFamily="2" charset="2"/>
              <a:buNone/>
            </a:pPr>
            <a:endParaRPr lang="sr-Latn-CS" altLang="sr-Latn-RS" sz="8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9537" indent="0" algn="ctr">
              <a:buClr>
                <a:srgbClr val="274E00"/>
              </a:buClr>
              <a:buNone/>
            </a:pPr>
            <a:r>
              <a:rPr lang="sr-Latn-CS" altLang="sr-Latn-R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 kraju svake godine </a:t>
            </a:r>
          </a:p>
          <a:p>
            <a:pPr>
              <a:buClr>
                <a:srgbClr val="274E00"/>
              </a:buClr>
            </a:pPr>
            <a:endParaRPr lang="sr-Latn-CS" altLang="sr-Latn-RS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274E00"/>
              </a:buClr>
            </a:pPr>
            <a:r>
              <a:rPr lang="sr-Latn-CS" altLang="sr-Latn-RS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Sva sredstva koja se odnose na tačno određene namene </a:t>
            </a:r>
            <a:r>
              <a:rPr lang="sr-Latn-CS" altLang="sr-Latn-R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(avansne uplate, donacije, sredstva pristigla,  31.12.za namenska trošenja za narednu godinu)</a:t>
            </a:r>
          </a:p>
          <a:p>
            <a:pPr lvl="4">
              <a:buClr>
                <a:srgbClr val="274E00"/>
              </a:buClr>
            </a:pPr>
            <a:r>
              <a:rPr lang="sr-Latn-CS" altLang="sr-Latn-RS" sz="2000" b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Prenos sa 321121 na 311712 </a:t>
            </a:r>
            <a:r>
              <a:rPr lang="sr-Latn-CS" altLang="sr-Latn-RS" sz="20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Preneta neutrošena sredstva za posebne namene </a:t>
            </a:r>
          </a:p>
          <a:p>
            <a:pPr marL="109537" indent="0">
              <a:buClr>
                <a:srgbClr val="274E00"/>
              </a:buClr>
              <a:buNone/>
            </a:pPr>
            <a:endParaRPr lang="sr-Latn-CS" altLang="sr-Latn-RS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9537" indent="0" algn="ctr">
              <a:buClr>
                <a:srgbClr val="274E00"/>
              </a:buClr>
              <a:buNone/>
            </a:pPr>
            <a:r>
              <a:rPr lang="sr-Latn-CS" altLang="sr-Latn-RS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Ostatak može da se koristi prema donetoj odluci organa upravljanja </a:t>
            </a:r>
          </a:p>
          <a:p>
            <a:pPr marL="109537" indent="0" algn="ctr">
              <a:buClr>
                <a:srgbClr val="274E00"/>
              </a:buClr>
              <a:buNone/>
            </a:pPr>
            <a:endParaRPr lang="sr-Latn-CS" altLang="sr-Latn-RS" sz="20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274E00"/>
              </a:buClr>
            </a:pPr>
            <a:r>
              <a:rPr lang="x-none" sz="2000" smtClean="0">
                <a:latin typeface="Calibri" panose="020F0502020204030204" pitchFamily="34" charset="0"/>
                <a:cs typeface="Calibri" panose="020F0502020204030204" pitchFamily="34" charset="0"/>
              </a:rPr>
              <a:t>Namenski </a:t>
            </a:r>
            <a:r>
              <a:rPr lang="x-none" sz="2000">
                <a:latin typeface="Calibri" panose="020F0502020204030204" pitchFamily="34" charset="0"/>
                <a:cs typeface="Calibri" panose="020F0502020204030204" pitchFamily="34" charset="0"/>
              </a:rPr>
              <a:t>prenet suficit </a:t>
            </a:r>
            <a:r>
              <a:rPr lang="x-none" sz="2000" b="1">
                <a:latin typeface="Calibri" panose="020F0502020204030204" pitchFamily="34" charset="0"/>
                <a:cs typeface="Calibri" panose="020F0502020204030204" pitchFamily="34" charset="0"/>
              </a:rPr>
              <a:t>za pokriće deficita </a:t>
            </a:r>
            <a:r>
              <a:rPr lang="x-none" sz="2000">
                <a:latin typeface="Calibri" panose="020F0502020204030204" pitchFamily="34" charset="0"/>
                <a:cs typeface="Calibri" panose="020F0502020204030204" pitchFamily="34" charset="0"/>
              </a:rPr>
              <a:t>ranijeg perioda</a:t>
            </a:r>
            <a:endParaRPr lang="sr-Latn-CS" altLang="sr-Latn-RS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9537" indent="0">
              <a:buClr>
                <a:srgbClr val="274E00"/>
              </a:buClr>
              <a:buNone/>
            </a:pPr>
            <a:r>
              <a:rPr lang="sr-Latn-CS" altLang="sr-Latn-RS" sz="200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		Prenos </a:t>
            </a:r>
            <a:r>
              <a:rPr lang="sr-Latn-CS" altLang="sr-Latn-RS" sz="20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 </a:t>
            </a:r>
            <a:r>
              <a:rPr lang="sr-Latn-CS" altLang="sr-Latn-RS" sz="200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321311 </a:t>
            </a:r>
            <a:r>
              <a:rPr lang="sr-Latn-CS" altLang="sr-Latn-RS" sz="20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 311712</a:t>
            </a:r>
            <a:endParaRPr lang="sr-Latn-CS" altLang="sr-Latn-RS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274E00"/>
              </a:buClr>
            </a:pPr>
            <a:r>
              <a:rPr lang="sr-Latn-RS" altLang="en-US" sz="2000" b="1" smtClean="0">
                <a:latin typeface="Calibri"/>
              </a:rPr>
              <a:t> </a:t>
            </a:r>
            <a:r>
              <a:rPr lang="sr-Latn-RS" altLang="en-US" sz="2000" smtClean="0">
                <a:latin typeface="Calibri"/>
              </a:rPr>
              <a:t>Preknjižavanje </a:t>
            </a:r>
            <a:r>
              <a:rPr lang="sr-Latn-RS" altLang="en-US" sz="2000">
                <a:latin typeface="Calibri"/>
              </a:rPr>
              <a:t>i</a:t>
            </a:r>
            <a:r>
              <a:rPr lang="en-US" altLang="en-US" sz="2000">
                <a:latin typeface="Calibri"/>
              </a:rPr>
              <a:t>zdvojen</a:t>
            </a:r>
            <a:r>
              <a:rPr lang="sr-Latn-RS" altLang="en-US" sz="2000">
                <a:latin typeface="Calibri"/>
              </a:rPr>
              <a:t>ih</a:t>
            </a:r>
            <a:r>
              <a:rPr lang="en-US" altLang="en-US" sz="2000">
                <a:latin typeface="Calibri"/>
              </a:rPr>
              <a:t> </a:t>
            </a:r>
            <a:r>
              <a:rPr lang="en-US" altLang="en-US" sz="2000" b="1" smtClean="0">
                <a:latin typeface="Calibri"/>
              </a:rPr>
              <a:t>sredst</a:t>
            </a:r>
            <a:r>
              <a:rPr lang="sr-Latn-RS" altLang="en-US" sz="2000" b="1">
                <a:latin typeface="Calibri"/>
              </a:rPr>
              <a:t>a</a:t>
            </a:r>
            <a:r>
              <a:rPr lang="en-US" altLang="en-US" sz="2000" b="1">
                <a:latin typeface="Calibri"/>
              </a:rPr>
              <a:t>va </a:t>
            </a:r>
            <a:r>
              <a:rPr lang="en-US" altLang="en-US" sz="2000" b="1" smtClean="0">
                <a:latin typeface="Calibri"/>
              </a:rPr>
              <a:t>amortizacije</a:t>
            </a:r>
            <a:endParaRPr lang="sr-Latn-RS" altLang="en-US" sz="2000" b="1" smtClean="0">
              <a:latin typeface="Calibri"/>
            </a:endParaRPr>
          </a:p>
          <a:p>
            <a:pPr marL="109537" indent="0">
              <a:buClr>
                <a:srgbClr val="274E00"/>
              </a:buClr>
              <a:buNone/>
            </a:pPr>
            <a:r>
              <a:rPr lang="sr-Latn-RS" altLang="sr-Latn-RS" sz="2000">
                <a:latin typeface="Calibri"/>
              </a:rPr>
              <a:t>	</a:t>
            </a:r>
            <a:r>
              <a:rPr lang="sr-Latn-RS" altLang="sr-Latn-RS" sz="2000" smtClean="0">
                <a:latin typeface="Calibri"/>
              </a:rPr>
              <a:t>			</a:t>
            </a:r>
            <a:r>
              <a:rPr lang="sr-Latn-CS" altLang="sr-Latn-RS" sz="20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Prenos sa </a:t>
            </a:r>
            <a:r>
              <a:rPr lang="sr-Latn-CS" altLang="sr-Latn-RS" sz="200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311519 </a:t>
            </a:r>
            <a:r>
              <a:rPr lang="sr-Latn-CS" altLang="sr-Latn-RS" sz="20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 311712</a:t>
            </a:r>
            <a:endParaRPr lang="sr-Latn-CS" altLang="sr-Latn-RS" sz="2000" smtClean="0"/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Opšti akt:</a:t>
            </a:r>
          </a:p>
          <a:p>
            <a:pPr marL="742950" lvl="1" indent="-285750">
              <a:spcBef>
                <a:spcPct val="20000"/>
              </a:spcBef>
              <a:buClrTx/>
              <a:buFont typeface="Arial" charset="0"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</a:p>
          <a:p>
            <a:pPr marL="742950" lvl="1" indent="-285750">
              <a:spcBef>
                <a:spcPct val="20000"/>
              </a:spcBef>
              <a:buClrTx/>
              <a:buFont typeface="Arial" charset="0"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</a:p>
          <a:p>
            <a:pPr marL="742950" lvl="1" indent="-285750">
              <a:spcBef>
                <a:spcPct val="20000"/>
              </a:spcBef>
              <a:buClrTx/>
              <a:buFont typeface="Arial" charset="0"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rokov</a:t>
            </a:r>
            <a:r>
              <a:rPr lang="sr-Latn-R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altLang="en-US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ClrTx/>
              <a:buFont typeface="Arial" charset="0"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 organa upravljanja, rukovođenja </a:t>
            </a:r>
            <a:endParaRPr lang="sr-Latn-RS" altLang="en-US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ClrTx/>
              <a:buFont typeface="Arial" charset="0"/>
              <a:buChar char="–"/>
            </a:pPr>
            <a:endParaRPr lang="sr-Latn-RS" altLang="en-US" sz="200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2" indent="-34290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RS" altLang="en-US" sz="20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20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aspodela rezultata</a:t>
            </a:r>
            <a:endParaRPr lang="sr-Latn-RS" altLang="en-US" sz="200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1612" indent="0">
              <a:spcBef>
                <a:spcPct val="20000"/>
              </a:spcBef>
              <a:buClrTx/>
              <a:buSzPct val="100000"/>
              <a:buNone/>
            </a:pPr>
            <a:endParaRPr lang="sr-Latn-RS" altLang="en-US" sz="200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2" indent="-34290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RS" altLang="en-US" sz="20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0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okriće </a:t>
            </a: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gubitka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Usvajanje finansijskih izveštaja</a:t>
            </a:r>
            <a:endParaRPr lang="sr-Latn-RS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20000"/>
              </a:spcBef>
              <a:buClrTx/>
              <a:buSzTx/>
              <a:buNone/>
              <a:defRPr/>
            </a:pPr>
            <a:r>
              <a:rPr lang="sr-Latn-R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 o budžetskom sistemu </a:t>
            </a:r>
          </a:p>
          <a:p>
            <a:pPr marL="0" lvl="0" indent="0" algn="ctr">
              <a:spcBef>
                <a:spcPct val="20000"/>
              </a:spcBef>
              <a:buClrTx/>
              <a:buSzTx/>
              <a:buNone/>
              <a:defRPr/>
            </a:pPr>
            <a:r>
              <a:rPr lang="sr-Latn-R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član 8. stav 3.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endParaRPr lang="sr-Latn-RS" sz="320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r>
              <a:rPr lang="sr-Latn-R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sr-Latn-RS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 korisnici javnih sredstava dužni su da na svojoj internet stranici objavljuju svoje finansijske planove za narednu godinu, informator o radu, kao i završne račune i finansijske izveštaje“</a:t>
            </a:r>
            <a:r>
              <a:rPr lang="en-GB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sr-Latn-RS" altLang="en-US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Objavljivanje FI</a:t>
            </a:r>
            <a:endParaRPr lang="sr-Latn-RS" sz="320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4283968" y="5805264"/>
            <a:ext cx="478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sr-Latn-RS" sz="2400" i="1">
                <a:solidFill>
                  <a:srgbClr val="DEF5FA">
                    <a:lumMod val="50000"/>
                  </a:srgbClr>
                </a:solidFill>
              </a:rPr>
              <a:t>Branislava Šljivančanin,dipl ecc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r-Latn-RS" sz="2400" i="1">
                <a:solidFill>
                  <a:srgbClr val="DEF5FA">
                    <a:lumMod val="50000"/>
                  </a:srgbClr>
                </a:solidFill>
              </a:rPr>
              <a:t>b</a:t>
            </a:r>
            <a:r>
              <a:rPr lang="sr-Latn-CS" altLang="sr-Latn-RS" sz="2400" i="1">
                <a:solidFill>
                  <a:srgbClr val="DEF5FA">
                    <a:lumMod val="50000"/>
                  </a:srgbClr>
                </a:solidFill>
              </a:rPr>
              <a:t>ranka</a:t>
            </a:r>
            <a:r>
              <a:rPr lang="en-US" altLang="sr-Latn-RS" sz="2400" i="1">
                <a:solidFill>
                  <a:srgbClr val="DEF5FA">
                    <a:lumMod val="50000"/>
                  </a:srgbClr>
                </a:solidFill>
              </a:rPr>
              <a:t>@merc.rs</a:t>
            </a:r>
            <a:endParaRPr lang="sr-Latn-CS" altLang="sr-Latn-RS" sz="2400" i="1">
              <a:solidFill>
                <a:srgbClr val="DEF5FA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653136"/>
            <a:ext cx="48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kern="10" cap="all">
                <a:ln w="0"/>
                <a:gradFill flip="none">
                  <a:gsLst>
                    <a:gs pos="0">
                      <a:srgbClr val="2DA2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DA2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DA2BF">
                        <a:shade val="65000"/>
                        <a:satMod val="130000"/>
                      </a:srgbClr>
                    </a:gs>
                    <a:gs pos="92000">
                      <a:srgbClr val="2DA2BF">
                        <a:shade val="50000"/>
                        <a:satMod val="120000"/>
                      </a:srgbClr>
                    </a:gs>
                    <a:gs pos="100000">
                      <a:srgbClr val="2DA2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Hvala na pažnji!</a:t>
            </a:r>
            <a:endParaRPr lang="sr-Latn-RS" sz="5400" b="1" cap="all">
              <a:ln w="0"/>
              <a:gradFill flip="none">
                <a:gsLst>
                  <a:gs pos="0">
                    <a:srgbClr val="2DA2BF">
                      <a:tint val="75000"/>
                      <a:shade val="75000"/>
                      <a:satMod val="170000"/>
                    </a:srgbClr>
                  </a:gs>
                  <a:gs pos="49000">
                    <a:srgbClr val="2DA2BF">
                      <a:tint val="88000"/>
                      <a:shade val="65000"/>
                      <a:satMod val="172000"/>
                    </a:srgbClr>
                  </a:gs>
                  <a:gs pos="50000">
                    <a:srgbClr val="2DA2BF">
                      <a:shade val="65000"/>
                      <a:satMod val="130000"/>
                    </a:srgbClr>
                  </a:gs>
                  <a:gs pos="92000">
                    <a:srgbClr val="2DA2BF">
                      <a:shade val="50000"/>
                      <a:satMod val="120000"/>
                    </a:srgbClr>
                  </a:gs>
                  <a:gs pos="100000">
                    <a:srgbClr val="2DA2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2007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66454" cy="327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021" y="4005064"/>
            <a:ext cx="874846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en-US" sz="48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osmeh</a:t>
            </a:r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licu stičemo </a:t>
            </a:r>
            <a:r>
              <a:rPr lang="en-US" sz="4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prijatelje, </a:t>
            </a:r>
            <a:endParaRPr lang="sr-Latn-RS" sz="4400" b="1" spc="30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en-US" sz="3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mrštenje </a:t>
            </a:r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možemo da steknemo </a:t>
            </a:r>
            <a:endParaRPr lang="sr-Latn-RS" sz="3200" b="1" spc="30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samo </a:t>
            </a:r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bore!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8760"/>
            <a:ext cx="7239000" cy="5589240"/>
          </a:xfrm>
        </p:spPr>
        <p:txBody>
          <a:bodyPr/>
          <a:lstStyle/>
          <a:p>
            <a:pPr>
              <a:spcAft>
                <a:spcPts val="576"/>
              </a:spcAft>
            </a:pP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Pravilnik o načinu i rokovima vršenja popisa imovine i obaveza korisnika budžetskih sredstava Republike Srbije i usklađivanja knjigovodstvenog stanja sa stvarnim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stanjem(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“Sl. </a:t>
            </a:r>
            <a:r>
              <a:rPr lang="sr-Latn-RS" sz="1600">
                <a:latin typeface="Calibri" panose="020F0502020204030204" pitchFamily="34" charset="0"/>
                <a:cs typeface="Calibri" panose="020F0502020204030204" pitchFamily="34" charset="0"/>
              </a:rPr>
              <a:t>glasnik RS”, broj 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33/2015) </a:t>
            </a:r>
          </a:p>
          <a:p>
            <a:pPr marL="0" indent="0">
              <a:spcAft>
                <a:spcPts val="576"/>
              </a:spcAft>
              <a:buNone/>
            </a:pPr>
            <a:endParaRPr lang="sr-Latn-RS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76"/>
              </a:spcAft>
            </a:pPr>
            <a:r>
              <a:rPr lang="sr-Latn-RS" sz="18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Rokove koje predviđe Pravilnik:</a:t>
            </a:r>
          </a:p>
          <a:p>
            <a:pPr marL="360000" lvl="1">
              <a:spcAft>
                <a:spcPts val="576"/>
              </a:spcAft>
            </a:pP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Na dan 31</a:t>
            </a: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decemba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r - 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i usklađivanje stanja </a:t>
            </a:r>
            <a:endParaRPr lang="sr-Latn-RS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>
              <a:spcAft>
                <a:spcPts val="576"/>
              </a:spcAft>
            </a:pP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1. decembra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>
                <a:latin typeface="Calibri" panose="020F0502020204030204" pitchFamily="34" charset="0"/>
                <a:cs typeface="Calibri" panose="020F0502020204030204" pitchFamily="34" charset="0"/>
              </a:rPr>
              <a:t>Akt o obrazovanju popisne komisije </a:t>
            </a:r>
            <a:endParaRPr lang="pl-PL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>
              <a:spcAft>
                <a:spcPts val="576"/>
              </a:spcAft>
            </a:pP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do 25. januara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r-Latn-RS" sz="1600">
                <a:latin typeface="Calibri" panose="020F0502020204030204" pitchFamily="34" charset="0"/>
                <a:cs typeface="Calibri" panose="020F0502020204030204" pitchFamily="34" charset="0"/>
              </a:rPr>
              <a:t>Izveštaj o izvršenom popisu nefinansijske imovine (centralnoj popisnoj komisiji, odn. ovlašćenom licu vršioca popisa i internoj reviziji )</a:t>
            </a:r>
          </a:p>
          <a:p>
            <a:pPr marL="360000" lvl="1">
              <a:spcAft>
                <a:spcPts val="576"/>
              </a:spcAft>
            </a:pP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do 15.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februara </a:t>
            </a:r>
            <a:r>
              <a:rPr lang="sr-Latn-RS" sz="1600">
                <a:latin typeface="Calibri" panose="020F0502020204030204" pitchFamily="34" charset="0"/>
                <a:cs typeface="Calibri" panose="020F0502020204030204" pitchFamily="34" charset="0"/>
              </a:rPr>
              <a:t>- Izveštaj o izvršenom popisu finansijske imovine i obaveza 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RS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centralnoj </a:t>
            </a:r>
            <a:r>
              <a:rPr lang="sr-Latn-R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popisnoj </a:t>
            </a:r>
            <a:r>
              <a:rPr lang="sr-Latn-RS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komisiji,odn</a:t>
            </a:r>
            <a:r>
              <a:rPr lang="sr-Latn-R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ovlašćenom licu vršioca popisa i internoj </a:t>
            </a:r>
            <a:r>
              <a:rPr lang="sr-Latn-RS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rev.)</a:t>
            </a:r>
          </a:p>
          <a:p>
            <a:pPr marL="360000" lvl="1">
              <a:spcAft>
                <a:spcPts val="576"/>
              </a:spcAft>
            </a:pP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do 25.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februara - </a:t>
            </a:r>
            <a:r>
              <a:rPr lang="pl-PL" sz="1600">
                <a:latin typeface="Calibri" panose="020F0502020204030204" pitchFamily="34" charset="0"/>
                <a:cs typeface="Calibri" panose="020F0502020204030204" pitchFamily="34" charset="0"/>
              </a:rPr>
              <a:t>Centralna popisna komisija sačinjava konačan Izveštaj </a:t>
            </a:r>
            <a:r>
              <a:rPr lang="sr-Latn-RS" sz="1600">
                <a:latin typeface="Calibri" panose="020F0502020204030204" pitchFamily="34" charset="0"/>
                <a:cs typeface="Calibri" panose="020F0502020204030204" pitchFamily="34" charset="0"/>
              </a:rPr>
              <a:t>ovlašćenom 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licu</a:t>
            </a:r>
          </a:p>
          <a:p>
            <a:pPr marL="360000" lvl="1"/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Ukoliko izveštaj o izvršenom popisu sadrži propuste i nepravilnosti,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doradu i određuje </a:t>
            </a:r>
            <a:r>
              <a:rPr lang="vi-VN" sz="1600" b="1">
                <a:latin typeface="Calibri" panose="020F0502020204030204" pitchFamily="34" charset="0"/>
                <a:cs typeface="Calibri" panose="020F0502020204030204" pitchFamily="34" charset="0"/>
              </a:rPr>
              <a:t>primereni rok za dostavljanje novog izveštaja. </a:t>
            </a:r>
            <a:endParaRPr lang="sr-Latn-RS" sz="16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/>
            <a:endParaRPr lang="sr-Latn-RS" sz="16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Latn-RS" sz="1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nisu uređeni krajnji rokovi do kojih je potrebno da se usvoji izveštaj o popisu </a:t>
            </a:r>
          </a:p>
          <a:p>
            <a:pPr marL="457200" lvl="1" indent="0">
              <a:buNone/>
            </a:pPr>
            <a:endParaRPr lang="vi-VN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576"/>
              </a:spcAft>
            </a:pPr>
            <a:endParaRPr lang="pl-PL" sz="16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76"/>
              </a:spcAft>
            </a:pPr>
            <a:endParaRPr lang="sr-Latn-RS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1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72198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Pravilnik o načinu i rokovima vršenja popisa i usklađivanja knjigovodstvenog stanja sa stvarnim stanjem ("Sl. glasnik RS", br. 118/2013 i 137/2014)</a:t>
            </a:r>
          </a:p>
          <a:p>
            <a:endParaRPr 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Pravilnik o načinu i rokovima vršenja popisa imovine i obaveza korisnika budžetskih sredstava Republike srbije i usklađivanja knjigovodstvenog stanja sa stvarnim stanjem („Sl. glasnik RS", br. 33/2015)</a:t>
            </a:r>
          </a:p>
          <a:p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800" smtClean="0">
                <a:latin typeface="Calibri" panose="020F0502020204030204" pitchFamily="34" charset="0"/>
                <a:cs typeface="Calibri" panose="020F0502020204030204" pitchFamily="34" charset="0"/>
              </a:rPr>
              <a:t>Predsednik i član popisne komisije ne mogu biti ni oni koji vode analitičke evidencije 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Rokovi</a:t>
            </a:r>
          </a:p>
          <a:p>
            <a:pPr lvl="1"/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25. </a:t>
            </a:r>
            <a:r>
              <a:rPr lang="sr-Latn-R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januar </a:t>
            </a: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sr-Latn-RS" sz="1600" smtClean="0">
                <a:effectLst/>
                <a:latin typeface="Calibri"/>
                <a:ea typeface="Calibri"/>
              </a:rPr>
              <a:t>Izveštaj  centralnoj popisnoj komisiji</a:t>
            </a:r>
            <a:r>
              <a:rPr lang="sr-Latn-RS" sz="1600">
                <a:solidFill>
                  <a:prstClr val="black"/>
                </a:solidFill>
                <a:latin typeface="Calibri"/>
                <a:ea typeface="Calibri"/>
              </a:rPr>
              <a:t> o </a:t>
            </a:r>
            <a:r>
              <a:rPr lang="sr-Latn-RS" sz="1600" smtClean="0">
                <a:solidFill>
                  <a:prstClr val="black"/>
                </a:solidFill>
                <a:latin typeface="Calibri"/>
                <a:ea typeface="Calibri"/>
              </a:rPr>
              <a:t>popisu  nefinansijske imovine</a:t>
            </a:r>
          </a:p>
          <a:p>
            <a:pPr lvl="1"/>
            <a:r>
              <a:rPr lang="sr-Latn-RS" sz="1600" b="1" smtClean="0">
                <a:effectLst/>
                <a:latin typeface="Calibri"/>
                <a:ea typeface="Calibri"/>
              </a:rPr>
              <a:t>15. februar </a:t>
            </a:r>
            <a:r>
              <a:rPr lang="sr-Latn-RS" sz="1600" smtClean="0">
                <a:effectLst/>
                <a:latin typeface="Calibri"/>
                <a:ea typeface="Calibri"/>
              </a:rPr>
              <a:t>- </a:t>
            </a:r>
            <a:r>
              <a:rPr lang="sr-Latn-RS" sz="1600">
                <a:solidFill>
                  <a:prstClr val="black"/>
                </a:solidFill>
                <a:latin typeface="Calibri"/>
                <a:ea typeface="Calibri"/>
              </a:rPr>
              <a:t>Izveštaj  centralnoj popisnoj komisiji o </a:t>
            </a:r>
            <a:r>
              <a:rPr lang="sr-Latn-RS" sz="1600" smtClean="0">
                <a:solidFill>
                  <a:prstClr val="black"/>
                </a:solidFill>
                <a:latin typeface="Calibri"/>
                <a:ea typeface="Calibri"/>
              </a:rPr>
              <a:t>popisu </a:t>
            </a:r>
            <a:r>
              <a:rPr lang="sr-Latn-RS" sz="1600" smtClean="0">
                <a:effectLst/>
                <a:latin typeface="Calibri"/>
                <a:ea typeface="Calibri"/>
              </a:rPr>
              <a:t>finansijske imovine i obaveza </a:t>
            </a:r>
          </a:p>
          <a:p>
            <a:pPr lvl="1"/>
            <a:r>
              <a:rPr lang="sr-Latn-RS" sz="1600" b="1" smtClean="0">
                <a:effectLst/>
                <a:latin typeface="Calibri"/>
                <a:ea typeface="Calibri"/>
              </a:rPr>
              <a:t>25. februar </a:t>
            </a:r>
            <a:r>
              <a:rPr lang="sr-Latn-RS" sz="1600" smtClean="0">
                <a:effectLst/>
                <a:latin typeface="Calibri"/>
                <a:ea typeface="Calibri"/>
              </a:rPr>
              <a:t>– Centralna popisna komisija konačan Izveštaj o popisu sa predlogom rešenja </a:t>
            </a:r>
          </a:p>
          <a:p>
            <a:pPr marL="1600200" lvl="6" indent="0">
              <a:buNone/>
            </a:pPr>
            <a:r>
              <a:rPr lang="sr-Latn-RS" smtClean="0">
                <a:latin typeface="Calibri"/>
                <a:ea typeface="Calibri"/>
              </a:rPr>
              <a:t>   dostavlja  ovlašćenom licu i internoj reviziji</a:t>
            </a:r>
            <a:endParaRPr lang="sr-Latn-RS" smtClean="0">
              <a:effectLst/>
              <a:latin typeface="Calibri"/>
              <a:ea typeface="Calibri"/>
            </a:endParaRPr>
          </a:p>
          <a:p>
            <a:pPr lvl="1"/>
            <a:endParaRPr lang="sr-Latn-RS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sr-Latn-RS" sz="32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-</a:t>
            </a:r>
            <a:br>
              <a:rPr lang="en-US" altLang="sr-Latn-RS" sz="32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CS" altLang="sr-Latn-RS" sz="32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specifičnosti </a:t>
            </a:r>
            <a:r>
              <a:rPr lang="sr-Latn-CS" altLang="sr-Latn-RS" sz="32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 zdravstvenih ustanova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371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smtClean="0">
                <a:latin typeface="Calibri" panose="020F0502020204030204" pitchFamily="34" charset="0"/>
                <a:cs typeface="Calibri" panose="020F0502020204030204" pitchFamily="34" charset="0"/>
              </a:rPr>
              <a:t>Provera ravnoteže u bruto bilansu</a:t>
            </a:r>
          </a:p>
          <a:p>
            <a:pPr marL="109537" indent="0">
              <a:buNone/>
            </a:pPr>
            <a:r>
              <a:rPr lang="sr-Latn-R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b="1" smtClean="0">
                <a:latin typeface="Calibri" panose="020F0502020204030204" pitchFamily="34" charset="0"/>
                <a:cs typeface="Calibri" panose="020F0502020204030204" pitchFamily="34" charset="0"/>
              </a:rPr>
              <a:t>	zbir svih stavki D = zbir svih stavki P</a:t>
            </a:r>
          </a:p>
          <a:p>
            <a:pPr marL="109537" indent="0">
              <a:buNone/>
            </a:pPr>
            <a:endParaRPr lang="sr-Latn-R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b="1" smtClean="0">
                <a:latin typeface="Calibri" panose="020F0502020204030204" pitchFamily="34" charset="0"/>
                <a:cs typeface="Calibri" panose="020F0502020204030204" pitchFamily="34" charset="0"/>
              </a:rPr>
              <a:t>Proveriti ravnotežu korespodentnih konta </a:t>
            </a:r>
            <a:endParaRPr lang="sr-Latn-R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Provera </a:t>
            </a:r>
            <a:r>
              <a:rPr lang="sr-Latn-RS" sz="3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svih proknjiženih </a:t>
            </a:r>
            <a:r>
              <a:rPr lang="sr-Latn-RS" sz="3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stavki i bilansne ravnoteže</a:t>
            </a:r>
            <a:endParaRPr lang="sr-Latn-R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857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472808"/>
            <a:ext cx="47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	</a:t>
            </a:r>
            <a:r>
              <a:rPr lang="sr-Latn-RS" b="1" smtClean="0"/>
              <a:t>zaduženje	odobrenje</a:t>
            </a:r>
            <a:endParaRPr lang="sr-Latn-RS" b="1"/>
          </a:p>
        </p:txBody>
      </p:sp>
    </p:spTree>
    <p:extLst>
      <p:ext uri="{BB962C8B-B14F-4D97-AF65-F5344CB8AC3E}">
        <p14:creationId xmlns:p14="http://schemas.microsoft.com/office/powerpoint/2010/main" val="36516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IOS obrazac ne može se smatrati priznanjem duga, ukoliko ga za dužnika nije potpisao sam statutarni zastupnik ili lice ovlašćeno da izvrši priznanje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Putem IOS obrasca vrši se sravnjenje poslovnih knjiga, ali samo u pogledu potraživanja i obaveza koje su iskazane u tom obrascu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Zastarevanje se prekida kada dužnik prizna dug</a:t>
            </a:r>
          </a:p>
          <a:p>
            <a:pPr lvl="1"/>
            <a:r>
              <a:rPr lang="vi-VN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Izjava poveriocu, davanje otplate, plaćanje kamate, davanje obezbeđenja plaćanja</a:t>
            </a:r>
          </a:p>
          <a:p>
            <a:endParaRPr lang="vi-VN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Zastarevanje se prekida i podizanjem tužbe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6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IOS obrasci</a:t>
            </a:r>
            <a:endParaRPr lang="sr-Latn-RS" sz="36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Faktura dobijena u dinarima</a:t>
            </a:r>
          </a:p>
          <a:p>
            <a:r>
              <a:rPr lang="sr-Latn-R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Obaveza iskazana u evrima</a:t>
            </a:r>
            <a:endParaRPr lang="sr-Latn-RS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Obaveza za finansijski lizing -  211912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Rashod za kamatu - 441911</a:t>
            </a: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Kursne razlike – 444111,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715411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) 745611</a:t>
            </a:r>
            <a:endParaRPr lang="sr-Latn-R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Reklasifikovanje dela dugoročne obaveze koje dospevaju do 1 godine</a:t>
            </a:r>
          </a:p>
          <a:p>
            <a:endParaRPr lang="sr-Latn-R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U nabavnu cenu opreme ne ulaze troškovi finansiranja</a:t>
            </a:r>
          </a:p>
          <a:p>
            <a:endParaRPr lang="sr-Latn-RS" smtClean="0"/>
          </a:p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IOS obrasci sa lizing kućama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786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576"/>
              </a:spcAft>
            </a:pPr>
            <a:r>
              <a:rPr lang="sr-Latn-RS" sz="2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Usklađivanje internog akta</a:t>
            </a:r>
          </a:p>
          <a:p>
            <a:pPr lvl="1"/>
            <a:r>
              <a:rPr lang="sr-Latn-RS" sz="1800" smtClean="0">
                <a:latin typeface="Calibri" panose="020F0502020204030204" pitchFamily="34" charset="0"/>
                <a:cs typeface="Calibri" panose="020F0502020204030204" pitchFamily="34" charset="0"/>
              </a:rPr>
              <a:t>Pomeriti rokove u odnosu na Pravilnik</a:t>
            </a:r>
          </a:p>
          <a:p>
            <a:pPr lvl="1"/>
            <a:r>
              <a:rPr lang="sr-Latn-RS" sz="1800" smtClean="0">
                <a:latin typeface="Calibri" panose="020F0502020204030204" pitchFamily="34" charset="0"/>
                <a:cs typeface="Calibri" panose="020F0502020204030204" pitchFamily="34" charset="0"/>
              </a:rPr>
              <a:t>Pravilnikom dati krajnji rokovi</a:t>
            </a:r>
          </a:p>
          <a:p>
            <a:pPr lvl="1"/>
            <a:r>
              <a:rPr lang="sr-Latn-RS" sz="1800">
                <a:latin typeface="Calibri" panose="020F0502020204030204" pitchFamily="34" charset="0"/>
                <a:cs typeface="Calibri" panose="020F0502020204030204" pitchFamily="34" charset="0"/>
              </a:rPr>
              <a:t>svom dužniku dostavi popis nenaplaćenih potraživanja najkasnije </a:t>
            </a: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do 25. januara naredne godine </a:t>
            </a:r>
            <a:r>
              <a:rPr lang="sr-Latn-RS" sz="1800" smtClean="0">
                <a:latin typeface="Calibri" panose="020F0502020204030204" pitchFamily="34" charset="0"/>
                <a:cs typeface="Calibri" panose="020F0502020204030204" pitchFamily="34" charset="0"/>
              </a:rPr>
              <a:t>(usklađivanje sa Uredbom)</a:t>
            </a:r>
          </a:p>
          <a:p>
            <a:pPr lvl="1"/>
            <a:endParaRPr lang="sr-Latn-R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z="1800">
                <a:latin typeface="Calibri" panose="020F0502020204030204" pitchFamily="34" charset="0"/>
                <a:cs typeface="Calibri" panose="020F0502020204030204" pitchFamily="34" charset="0"/>
              </a:rPr>
              <a:t>Predsednik i članovi popisne komisije i njihovi zamenici </a:t>
            </a: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ne mogu biti lica</a:t>
            </a:r>
            <a:r>
              <a:rPr lang="sr-Latn-RS" sz="1800">
                <a:latin typeface="Calibri" panose="020F0502020204030204" pitchFamily="34" charset="0"/>
                <a:cs typeface="Calibri" panose="020F0502020204030204" pitchFamily="34" charset="0"/>
              </a:rPr>
              <a:t> koja su odgovorna za rukovanje imovinom koja se popisuje i njihovi neposredni rukovodioci, kao ni lica koja vode analitičku evidenciju te imovine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351472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576"/>
              </a:spcAft>
            </a:pP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ažuriranje analitičke evidencije imovine i obaveza i usagla­ša­vanje ana­litike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i glavne knjige, </a:t>
            </a:r>
          </a:p>
          <a:p>
            <a:pPr>
              <a:lnSpc>
                <a:spcPct val="115000"/>
              </a:lnSpc>
              <a:spcAft>
                <a:spcPts val="576"/>
              </a:spcAft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grupisanje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, obeležavanje i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razvrstavanje (slaganje i sortiranje) </a:t>
            </a:r>
            <a:r>
              <a:rPr lang="sr-Latn-RS" sz="2000">
                <a:latin typeface="Calibri" panose="020F0502020204030204" pitchFamily="34" charset="0"/>
                <a:cs typeface="Calibri" panose="020F0502020204030204" pitchFamily="34" charset="0"/>
              </a:rPr>
              <a:t>po kvalitetu imovine od stra­ne lica koja koriste ili neposredno rukovode delovima 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imovine  </a:t>
            </a:r>
          </a:p>
          <a:p>
            <a:pPr lvl="1">
              <a:spcAft>
                <a:spcPts val="576"/>
              </a:spcAft>
            </a:pP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Rashodovana imovina</a:t>
            </a:r>
          </a:p>
          <a:p>
            <a:pPr lvl="1">
              <a:spcAft>
                <a:spcPts val="576"/>
              </a:spcAft>
            </a:pP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Oštećena imovina ili zastarela imovina</a:t>
            </a:r>
          </a:p>
          <a:p>
            <a:pPr lvl="1">
              <a:spcAft>
                <a:spcPts val="576"/>
              </a:spcAft>
            </a:pPr>
            <a:r>
              <a:rPr lang="sr-Latn-RS" sz="1600" smtClean="0">
                <a:latin typeface="Calibri" panose="020F0502020204030204" pitchFamily="34" charset="0"/>
                <a:cs typeface="Calibri" panose="020F0502020204030204" pitchFamily="34" charset="0"/>
              </a:rPr>
              <a:t>Sa isteklim rokom upotrebe ili pred isteklim rokom</a:t>
            </a:r>
          </a:p>
          <a:p>
            <a:pPr marL="400050">
              <a:spcAft>
                <a:spcPts val="576"/>
              </a:spcAft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Priprema imovine za </a:t>
            </a:r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rashodovanje</a:t>
            </a:r>
          </a:p>
          <a:p>
            <a:pPr marL="400050">
              <a:spcAft>
                <a:spcPts val="576"/>
              </a:spcAft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Da li su predati </a:t>
            </a:r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reversi</a:t>
            </a: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 za premeštenu imovinu</a:t>
            </a:r>
          </a:p>
          <a:p>
            <a:pPr marL="400050">
              <a:spcAft>
                <a:spcPts val="576"/>
              </a:spcAft>
            </a:pPr>
            <a:endParaRPr 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Aft>
                <a:spcPts val="576"/>
              </a:spcAft>
            </a:pPr>
            <a:r>
              <a:rPr lang="sr-Latn-RS" sz="2000" smtClean="0">
                <a:latin typeface="Calibri" panose="020F0502020204030204" pitchFamily="34" charset="0"/>
                <a:cs typeface="Calibri" panose="020F0502020204030204" pitchFamily="34" charset="0"/>
              </a:rPr>
              <a:t>Obavezne pripreme za popis po službama i odeljenjima</a:t>
            </a:r>
          </a:p>
          <a:p>
            <a:pPr lvl="1">
              <a:spcAft>
                <a:spcPts val="576"/>
              </a:spcAft>
            </a:pPr>
            <a:endParaRPr lang="sr-Latn-R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576"/>
              </a:spcAft>
            </a:pPr>
            <a:endParaRPr lang="sr-Latn-RS" sz="2000" b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1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40768"/>
            <a:ext cx="7239000" cy="5212432"/>
          </a:xfrm>
        </p:spPr>
        <p:txBody>
          <a:bodyPr/>
          <a:lstStyle/>
          <a:p>
            <a:pPr algn="ctr"/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osnovnih sredstava</a:t>
            </a:r>
          </a:p>
          <a:p>
            <a:endParaRPr lang="sr-Latn-RS" sz="2000" b="1" smtClean="0"/>
          </a:p>
          <a:p>
            <a:r>
              <a:rPr lang="pt-BR" sz="2000" b="1" smtClean="0"/>
              <a:t>Popis </a:t>
            </a:r>
            <a:r>
              <a:rPr lang="pt-BR" sz="2000" b="1"/>
              <a:t>OS pomoću bar </a:t>
            </a:r>
            <a:r>
              <a:rPr lang="pt-BR" sz="2000" b="1" smtClean="0"/>
              <a:t>koda</a:t>
            </a:r>
            <a:endParaRPr lang="sr-Latn-RS" sz="2000" b="1" smtClean="0"/>
          </a:p>
          <a:p>
            <a:pPr lvl="1"/>
            <a:r>
              <a:rPr lang="sr-Latn-RS" sz="1600" b="1"/>
              <a:t>brzo jednostavno i </a:t>
            </a:r>
            <a:r>
              <a:rPr lang="sr-Latn-RS" sz="1600" b="1" smtClean="0"/>
              <a:t>tačno</a:t>
            </a:r>
          </a:p>
          <a:p>
            <a:endParaRPr lang="pl-PL" sz="2000" b="1" smtClean="0"/>
          </a:p>
          <a:p>
            <a:r>
              <a:rPr lang="pl-PL" sz="2000" b="1" smtClean="0"/>
              <a:t>Rešenje</a:t>
            </a:r>
            <a:r>
              <a:rPr lang="pl-PL" sz="2000"/>
              <a:t> u </a:t>
            </a:r>
            <a:r>
              <a:rPr lang="pl-PL" sz="2000" b="1" smtClean="0"/>
              <a:t>tri koraka:</a:t>
            </a:r>
          </a:p>
          <a:p>
            <a:pPr marL="0" indent="0">
              <a:buNone/>
            </a:pPr>
            <a:endParaRPr lang="pl-PL" sz="2000" b="1" smtClean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Osnovna sredstva </a:t>
            </a:r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označena sa </a:t>
            </a: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posebnim nalepnicama</a:t>
            </a:r>
            <a:r>
              <a:rPr lang="sr-Latn-RS" sz="1800" b="1" i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1600" b="1">
                <a:latin typeface="Calibri" panose="020F0502020204030204" pitchFamily="34" charset="0"/>
                <a:cs typeface="Calibri" panose="020F0502020204030204" pitchFamily="34" charset="0"/>
              </a:rPr>
              <a:t>koje su </a:t>
            </a:r>
            <a:r>
              <a:rPr lang="sr-Latn-RS" sz="1600" b="1" smtClean="0">
                <a:latin typeface="Calibri"/>
                <a:ea typeface="Calibri"/>
                <a:cs typeface="Times New Roman"/>
              </a:rPr>
              <a:t>napravljene </a:t>
            </a:r>
            <a:r>
              <a:rPr lang="sr-Latn-RS" sz="1600" b="1">
                <a:latin typeface="Calibri"/>
                <a:ea typeface="Calibri"/>
                <a:cs typeface="Times New Roman"/>
              </a:rPr>
              <a:t>da traju</a:t>
            </a:r>
            <a:r>
              <a:rPr lang="sr-Latn-RS" sz="1600" b="1" smtClean="0">
                <a:latin typeface="Calibri"/>
                <a:ea typeface="Calibri"/>
                <a:cs typeface="Times New Roman"/>
              </a:rPr>
              <a:t>,</a:t>
            </a:r>
            <a:r>
              <a:rPr lang="sr-Latn-RS" sz="1600" b="1">
                <a:latin typeface="Calibri"/>
                <a:ea typeface="Calibri"/>
                <a:cs typeface="Times New Roman"/>
              </a:rPr>
              <a:t> i</a:t>
            </a:r>
            <a:r>
              <a:rPr lang="sr-Latn-RS" sz="1600" b="1" smtClean="0">
                <a:latin typeface="Calibri"/>
                <a:ea typeface="Calibri"/>
                <a:cs typeface="Times New Roman"/>
              </a:rPr>
              <a:t>zdržljive, vodootporne, za </a:t>
            </a:r>
            <a:r>
              <a:rPr lang="sr-Latn-RS" sz="1600" b="1">
                <a:latin typeface="Calibri"/>
                <a:ea typeface="Calibri"/>
                <a:cs typeface="Times New Roman"/>
              </a:rPr>
              <a:t>spoljnu i unutrašnju </a:t>
            </a:r>
            <a:r>
              <a:rPr lang="sr-Latn-RS" sz="1600" b="1" smtClean="0">
                <a:latin typeface="Calibri"/>
                <a:ea typeface="Calibri"/>
                <a:cs typeface="Times New Roman"/>
              </a:rPr>
              <a:t>upotrebu</a:t>
            </a:r>
            <a:endParaRPr lang="sr-Latn-R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Sa ručnim terminalom </a:t>
            </a:r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očitava se lokacija/osnovno </a:t>
            </a: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sredstvo</a:t>
            </a:r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sr-Latn-RS" sz="1600">
                <a:latin typeface="Calibri"/>
                <a:ea typeface="Calibri"/>
                <a:cs typeface="Times New Roman"/>
              </a:rPr>
              <a:t> </a:t>
            </a:r>
            <a:r>
              <a:rPr lang="sr-Latn-RS" sz="1600" smtClean="0">
                <a:latin typeface="Calibri"/>
                <a:ea typeface="Calibri"/>
                <a:cs typeface="Times New Roman"/>
              </a:rPr>
              <a:t>               Jednostavan, kvalitetan, velika </a:t>
            </a:r>
            <a:r>
              <a:rPr lang="sr-Latn-RS" sz="1600">
                <a:latin typeface="Calibri"/>
                <a:ea typeface="Calibri"/>
                <a:cs typeface="Times New Roman"/>
              </a:rPr>
              <a:t>autonomija </a:t>
            </a:r>
            <a:r>
              <a:rPr lang="sr-Latn-RS" sz="1600" smtClean="0">
                <a:latin typeface="Calibri"/>
                <a:ea typeface="Calibri"/>
                <a:cs typeface="Times New Roman"/>
              </a:rPr>
              <a:t>rada</a:t>
            </a:r>
            <a:endParaRPr lang="sr-Latn-RS" sz="1600">
              <a:latin typeface="Calibri"/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sr-Latn-RS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 3. Prikupljeni podaci izvoze se </a:t>
            </a:r>
            <a:r>
              <a:rPr lang="sr-Latn-RS" sz="1800" b="1">
                <a:latin typeface="Calibri" panose="020F0502020204030204" pitchFamily="34" charset="0"/>
                <a:cs typeface="Calibri" panose="020F0502020204030204" pitchFamily="34" charset="0"/>
              </a:rPr>
              <a:t>u poslovni program na dalju obradu</a:t>
            </a:r>
          </a:p>
          <a:p>
            <a:pPr marL="457200" lvl="1" indent="0">
              <a:buNone/>
            </a:pPr>
            <a:endParaRPr lang="sr-Latn-RS" sz="1600" b="1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Preduslov uspešnog popisa su obeležena osnovna sredstva</a:t>
            </a:r>
          </a:p>
          <a:p>
            <a:pPr marL="457200" lvl="1" indent="0">
              <a:buNone/>
            </a:pPr>
            <a:endParaRPr lang="sr-Latn-RS" sz="1600" b="1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39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>
                <a:latin typeface="Calibri" panose="020F0502020204030204" pitchFamily="34" charset="0"/>
                <a:cs typeface="Calibri" panose="020F0502020204030204" pitchFamily="34" charset="0"/>
              </a:rPr>
              <a:t>Glavne prednosti </a:t>
            </a:r>
            <a:r>
              <a:rPr lang="sr-Latn-RS" b="1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Brzina popisa</a:t>
            </a: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terminal </a:t>
            </a: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čuva podatke o lokacijama i šifri osnovnog </a:t>
            </a:r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terminal </a:t>
            </a: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lako prikuplja i prebacuje podatke po izvršenom popisu </a:t>
            </a:r>
            <a:endParaRPr lang="sr-Latn-R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Ranije rashodovana sredstva ne unosi kao višak</a:t>
            </a: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dodavanje </a:t>
            </a: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novih OS (naknadno kupljeni) na samom terminalu </a:t>
            </a:r>
            <a:endParaRPr lang="sr-Latn-R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promena </a:t>
            </a: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lokacije OS </a:t>
            </a:r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softverski rešena</a:t>
            </a:r>
          </a:p>
          <a:p>
            <a:pPr lvl="1"/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>
                <a:latin typeface="Calibri" panose="020F0502020204030204" pitchFamily="34" charset="0"/>
                <a:cs typeface="Calibri" panose="020F0502020204030204" pitchFamily="34" charset="0"/>
              </a:rPr>
              <a:t>sinhronizacija </a:t>
            </a:r>
            <a:r>
              <a:rPr lang="sr-Latn-RS" smtClean="0">
                <a:latin typeface="Calibri" panose="020F0502020204030204" pitchFamily="34" charset="0"/>
                <a:cs typeface="Calibri" panose="020F0502020204030204" pitchFamily="34" charset="0"/>
              </a:rPr>
              <a:t>Terminal - PC</a:t>
            </a:r>
            <a:endParaRPr lang="sr-Latn-R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5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8760"/>
            <a:ext cx="7239000" cy="5284440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 je vreme za prelazak na popis </a:t>
            </a: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bar kod čitačem?</a:t>
            </a:r>
          </a:p>
          <a:p>
            <a:pPr marL="0" indent="0" algn="ctr">
              <a:buNone/>
            </a:pPr>
            <a:endParaRPr lang="sr-Latn-RS" sz="1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Upravo sada</a:t>
            </a:r>
          </a:p>
          <a:p>
            <a:pPr marL="0" indent="0" algn="ctr">
              <a:buNone/>
            </a:pPr>
            <a:endParaRPr lang="sr-Latn-RS" sz="2400" b="1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Potrebno odštampati bar kod nalepnice i </a:t>
            </a: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 poslednji ručni popis </a:t>
            </a: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zalepiti nalepnice na svako osnovno sredstvo i </a:t>
            </a:r>
          </a:p>
          <a:p>
            <a:pPr marL="0" indent="0" algn="ctr">
              <a:buNone/>
            </a:pPr>
            <a:r>
              <a:rPr lang="sr-Latn-RS" sz="24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sve lokacije</a:t>
            </a:r>
            <a:endParaRPr lang="sr-Latn-RS" sz="24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57762"/>
            <a:ext cx="32242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02" y="4957762"/>
            <a:ext cx="1780089" cy="191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5976" y="2348880"/>
            <a:ext cx="2025770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Pripreme za popis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4E79C-C887-4449-887F-E2ABCC78D4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14" y="0"/>
            <a:ext cx="55821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95936" y="5589240"/>
            <a:ext cx="28803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3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86E2F-E505-407C-848B-A963439E31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 algn="l"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604250" cy="6308725"/>
          </a:xfrm>
        </p:spPr>
        <p:txBody>
          <a:bodyPr/>
          <a:lstStyle/>
          <a:p>
            <a:pPr marL="392113" lvl="1" indent="0">
              <a:lnSpc>
                <a:spcPct val="90000"/>
              </a:lnSpc>
              <a:buClr>
                <a:srgbClr val="FF3300"/>
              </a:buClr>
              <a:buFont typeface="Verdana" pitchFamily="34" charset="0"/>
              <a:buNone/>
            </a:pPr>
            <a:r>
              <a:rPr lang="sr-Latn-CS" altLang="sr-Latn-RS" sz="32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Prihodi po osnovu premija osiguranja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sr-Latn-CS" altLang="sr-Latn-RS" sz="2000" smtClean="0"/>
              <a:t>Konto</a:t>
            </a:r>
            <a:r>
              <a:rPr lang="sr-Latn-CS" altLang="sr-Latn-RS" sz="2000" b="1" smtClean="0"/>
              <a:t> </a:t>
            </a:r>
            <a:r>
              <a:rPr lang="sr-Latn-CS" altLang="sr-Latn-RS" sz="2000" b="1" smtClean="0">
                <a:solidFill>
                  <a:srgbClr val="C00000"/>
                </a:solidFill>
              </a:rPr>
              <a:t>741400</a:t>
            </a:r>
            <a:r>
              <a:rPr lang="sr-Latn-CS" altLang="sr-Latn-RS" sz="2000" b="1" smtClean="0"/>
              <a:t> </a:t>
            </a:r>
            <a:r>
              <a:rPr lang="sr-Latn-CS" altLang="sr-Latn-RS" sz="2000" smtClean="0"/>
              <a:t>Prihod od imovine koji pripada imaocima polisa osiguranja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sr-Latn-CS" altLang="sr-Latn-RS" sz="2000" smtClean="0"/>
              <a:t>	      </a:t>
            </a:r>
            <a:r>
              <a:rPr lang="sr-Latn-CS" altLang="sr-Latn-RS" sz="2000" b="1" smtClean="0">
                <a:solidFill>
                  <a:schemeClr val="accent1"/>
                </a:solidFill>
              </a:rPr>
              <a:t>pripadnost prihoda?  Nije sopstveni prihod</a:t>
            </a:r>
          </a:p>
          <a:p>
            <a:pPr marL="392113" lvl="1" indent="0">
              <a:lnSpc>
                <a:spcPct val="90000"/>
              </a:lnSpc>
              <a:buClr>
                <a:srgbClr val="FF3300"/>
              </a:buClr>
            </a:pPr>
            <a:endParaRPr lang="sr-Latn-CS" altLang="sr-Latn-RS" sz="2500" smtClean="0">
              <a:solidFill>
                <a:schemeClr val="accent1"/>
              </a:solidFill>
            </a:endParaRPr>
          </a:p>
          <a:p>
            <a:pPr marL="392113" lvl="1" indent="0">
              <a:lnSpc>
                <a:spcPct val="90000"/>
              </a:lnSpc>
              <a:buClr>
                <a:srgbClr val="FF3300"/>
              </a:buClr>
            </a:pPr>
            <a:r>
              <a:rPr lang="sr-Latn-CS" altLang="sr-Latn-RS" sz="25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 ulazi u poreski bilans</a:t>
            </a:r>
          </a:p>
          <a:p>
            <a:pPr marL="392113" lvl="1" indent="0">
              <a:lnSpc>
                <a:spcPct val="90000"/>
              </a:lnSpc>
              <a:buClr>
                <a:srgbClr val="FF3300"/>
              </a:buClr>
            </a:pPr>
            <a:r>
              <a:rPr lang="sr-Latn-CS" altLang="sr-Latn-RS" sz="250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troškove umanjiti za iznos naplaćenih premija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sr-Latn-CS" altLang="sr-Latn-RS" sz="2000" smtClean="0"/>
              <a:t>Konto</a:t>
            </a:r>
            <a:r>
              <a:rPr lang="sr-Latn-CS" altLang="sr-Latn-RS" sz="2000" b="1" smtClean="0"/>
              <a:t>  742370</a:t>
            </a:r>
            <a:r>
              <a:rPr lang="sr-Latn-CS" altLang="sr-Latn-RS" sz="2000" smtClean="0"/>
              <a:t> Prihodi indirektnih korisnika koji se ostvaruju dodatnim aktivnostima 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sr-Latn-CS" altLang="sr-Latn-RS" sz="2000" smtClean="0"/>
              <a:t>Prihodi koji su refundacija troškova </a:t>
            </a:r>
            <a:r>
              <a:rPr lang="sr-Latn-CS" altLang="sr-Latn-RS" sz="2000" b="1" smtClean="0">
                <a:solidFill>
                  <a:srgbClr val="C00000"/>
                </a:solidFill>
              </a:rPr>
              <a:t>745100 Mešovoti i neodređeni prihodi </a:t>
            </a:r>
            <a:r>
              <a:rPr lang="sr-Latn-CS" altLang="sr-Latn-RS" sz="2000" smtClean="0"/>
              <a:t>(</a:t>
            </a:r>
            <a:r>
              <a:rPr lang="sr-Latn-CS" altLang="sr-Latn-RS" sz="1600" smtClean="0"/>
              <a:t>telefoni, kazne iz zarada zaposlenih</a:t>
            </a:r>
            <a:r>
              <a:rPr lang="sr-Latn-CS" altLang="sr-Latn-RS" sz="2000" smtClean="0"/>
              <a:t>...)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  <a:buFont typeface="Wingdings 3" pitchFamily="18" charset="2"/>
              <a:buNone/>
            </a:pPr>
            <a:endParaRPr lang="sr-Latn-CS" altLang="sr-Latn-RS" sz="2000" smtClean="0"/>
          </a:p>
          <a:p>
            <a:pPr>
              <a:lnSpc>
                <a:spcPct val="90000"/>
              </a:lnSpc>
              <a:buClr>
                <a:srgbClr val="FF3300"/>
              </a:buClr>
              <a:buFont typeface="Wingdings 3" pitchFamily="18" charset="2"/>
              <a:buNone/>
            </a:pPr>
            <a:endParaRPr lang="sr-Latn-CS" altLang="sr-Latn-RS" sz="2000" smtClean="0"/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7164388" y="260350"/>
            <a:ext cx="15113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6227763" y="6442075"/>
            <a:ext cx="23050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sr-Latn-R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Paralelna konta klasa 0 i 3</a:t>
            </a:r>
            <a:endParaRPr lang="sr-Latn-R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15899"/>
              </p:ext>
            </p:extLst>
          </p:nvPr>
        </p:nvGraphicFramePr>
        <p:xfrm>
          <a:off x="2339752" y="548680"/>
          <a:ext cx="5162550" cy="653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Document" r:id="rId3" imgW="5940326" imgH="7517430" progId="Word.Document.12">
                  <p:embed/>
                </p:oleObj>
              </mc:Choice>
              <mc:Fallback>
                <p:oleObj name="Document" r:id="rId3" imgW="5940326" imgH="7517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548680"/>
                        <a:ext cx="5162550" cy="6532563"/>
                      </a:xfrm>
                      <a:prstGeom prst="rect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8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sr-Latn-CS" altLang="sr-Latn-RS" smtClean="0">
                <a:latin typeface="Calibri" pitchFamily="34" charset="0"/>
                <a:ea typeface="Calibri" pitchFamily="34" charset="0"/>
                <a:cs typeface="Calibri" pitchFamily="34" charset="0"/>
              </a:rPr>
              <a:t>Često kod ustanova ne postoji evidentirano potraživanje za zaku stanova i otkupljene stanove</a:t>
            </a:r>
          </a:p>
          <a:p>
            <a:pPr lvl="1">
              <a:lnSpc>
                <a:spcPct val="90000"/>
              </a:lnSpc>
            </a:pPr>
            <a:r>
              <a:rPr lang="sr-Latn-CS" altLang="sr-Latn-RS" smtClean="0">
                <a:latin typeface="Calibri" pitchFamily="34" charset="0"/>
                <a:ea typeface="Calibri" pitchFamily="34" charset="0"/>
                <a:cs typeface="Calibri" pitchFamily="34" charset="0"/>
              </a:rPr>
              <a:t>Potražni saldo konta </a:t>
            </a:r>
            <a:r>
              <a:rPr lang="sr-Latn-CS" altLang="sr-Latn-RS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122146  i 122148</a:t>
            </a:r>
          </a:p>
          <a:p>
            <a:pPr lvl="1">
              <a:lnSpc>
                <a:spcPct val="90000"/>
              </a:lnSpc>
            </a:pPr>
            <a:endParaRPr lang="sr-Latn-CS" altLang="sr-Latn-R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r-Latn-CS" altLang="sr-Latn-RS" smtClean="0">
                <a:latin typeface="Calibri" pitchFamily="34" charset="0"/>
                <a:ea typeface="Calibri" pitchFamily="34" charset="0"/>
                <a:cs typeface="Calibri" pitchFamily="34" charset="0"/>
              </a:rPr>
              <a:t>Neophodno proveriti iz kog perioda je potraživanje, uraditi revalorizaciju rata i izvršiti knjiženje 122146/291312</a:t>
            </a:r>
          </a:p>
          <a:p>
            <a:pPr lvl="1">
              <a:lnSpc>
                <a:spcPct val="90000"/>
              </a:lnSpc>
            </a:pPr>
            <a:endParaRPr lang="sr-Latn-CS" altLang="sr-Latn-R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r-Latn-CS" altLang="sr-Latn-RS" smtClean="0">
                <a:latin typeface="Calibri" pitchFamily="34" charset="0"/>
                <a:ea typeface="Calibri" pitchFamily="34" charset="0"/>
                <a:cs typeface="Calibri" pitchFamily="34" charset="0"/>
              </a:rPr>
              <a:t>Obaveza je obaveštenje dužnika o revalorizovanoj rati</a:t>
            </a:r>
          </a:p>
          <a:p>
            <a:pPr lvl="1">
              <a:lnSpc>
                <a:spcPct val="90000"/>
              </a:lnSpc>
            </a:pPr>
            <a:endParaRPr lang="sr-Latn-CS" altLang="sr-Latn-R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r-Latn-CS" altLang="sr-Latn-RS" smtClean="0">
                <a:latin typeface="Calibri" pitchFamily="34" charset="0"/>
                <a:ea typeface="Calibri" pitchFamily="34" charset="0"/>
                <a:cs typeface="Calibri" pitchFamily="34" charset="0"/>
              </a:rPr>
              <a:t>Naplaćena sredstva mogu se opredeliti kao namenska za stambenu izgradnju na kraju godine</a:t>
            </a:r>
          </a:p>
          <a:p>
            <a:endParaRPr lang="sr-Latn-RS" altLang="sr-Latn-R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sr-Latn-RS" sz="36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Zakup i otkup stanova</a:t>
            </a:r>
            <a:endParaRPr lang="sr-Latn-RS" sz="36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1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170488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sr-Latn-RS" altLang="sr-Latn-RS" sz="2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Dati avansi za nabavku materijala i kupovinu usluga</a:t>
            </a:r>
            <a:endParaRPr lang="sr-Latn-RS" altLang="sr-Latn-RS" sz="280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14803"/>
              </p:ext>
            </p:extLst>
          </p:nvPr>
        </p:nvGraphicFramePr>
        <p:xfrm>
          <a:off x="833438" y="1339850"/>
          <a:ext cx="8056562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3" imgW="5794055" imgH="3798649" progId="Word.Document.12">
                  <p:embed/>
                </p:oleObj>
              </mc:Choice>
              <mc:Fallback>
                <p:oleObj name="Document" r:id="rId3" imgW="5794055" imgH="37986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339850"/>
                        <a:ext cx="8056562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RS" sz="40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Primljeni avansi za usluge</a:t>
            </a:r>
            <a:endParaRPr lang="sr-Latn-R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1770063" y="1128713"/>
          <a:ext cx="60325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3" imgW="6044362" imgH="5552121" progId="Word.Document.12">
                  <p:embed/>
                </p:oleObj>
              </mc:Choice>
              <mc:Fallback>
                <p:oleObj name="Document" r:id="rId3" imgW="6044362" imgH="555212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128713"/>
                        <a:ext cx="6032500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2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7869560" cy="836712"/>
          </a:xfrm>
        </p:spPr>
        <p:txBody>
          <a:bodyPr/>
          <a:lstStyle/>
          <a:p>
            <a:pPr algn="ctr">
              <a:defRPr/>
            </a:pPr>
            <a:r>
              <a:rPr lang="sr-Latn-RS" sz="36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Primljeni avansi za usluge</a:t>
            </a:r>
            <a:endParaRPr lang="sr-Latn-RS" sz="3600"/>
          </a:p>
        </p:txBody>
      </p:sp>
      <p:graphicFrame>
        <p:nvGraphicFramePr>
          <p:cNvPr id="11059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365388"/>
              </p:ext>
            </p:extLst>
          </p:nvPr>
        </p:nvGraphicFramePr>
        <p:xfrm>
          <a:off x="2139950" y="728663"/>
          <a:ext cx="6450013" cy="612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3" imgW="6477572" imgH="6154280" progId="Word.Document.12">
                  <p:embed/>
                </p:oleObj>
              </mc:Choice>
              <mc:Fallback>
                <p:oleObj name="Document" r:id="rId3" imgW="6477572" imgH="615428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728663"/>
                        <a:ext cx="6450013" cy="612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9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r>
              <a:rPr lang="sr-Latn-RS" altLang="sr-Latn-RS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Ukoliko je u istoj godini vrši se povraćaj </a:t>
            </a:r>
          </a:p>
          <a:p>
            <a:r>
              <a:rPr lang="sr-Latn-RS" altLang="sr-Latn-RS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Stornira se 291311 i prihod ako je dat</a:t>
            </a:r>
          </a:p>
          <a:p>
            <a:endParaRPr lang="sr-Latn-RS" altLang="sr-Latn-RS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sr-Latn-RS" altLang="sr-Latn-RS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Ako je sa PDVom, umanjenje može ako:</a:t>
            </a:r>
          </a:p>
          <a:p>
            <a:r>
              <a:rPr lang="sr-Latn-RS" altLang="sr-Latn-RS" sz="20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obveznik koji je izvršio </a:t>
            </a:r>
            <a:r>
              <a:rPr lang="sr-Latn-RS" altLang="sr-Latn-RS" sz="20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promet dobara i usluga može da izmeni iznos PDV samo ako obveznik kome je izvršen promet dobara i usluga ispravi odbitak prethodnog poreza i ako o tome pismeno obavesti isporučioca dobara i usluga. </a:t>
            </a:r>
            <a:r>
              <a:rPr lang="sr-Latn-RS" altLang="sr-Latn-R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Član 21 stav 3 Zakona o PDV</a:t>
            </a:r>
          </a:p>
          <a:p>
            <a:endParaRPr lang="sr-Latn-RS" altLang="sr-Latn-RS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sr-Latn-RS" altLang="sr-Latn-RS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Ako je avans iz prethodne godine </a:t>
            </a:r>
          </a:p>
          <a:p>
            <a:pPr marL="914400" lvl="3" indent="0" algn="ctr">
              <a:buFont typeface="Wingdings 2" pitchFamily="18" charset="2"/>
              <a:buNone/>
            </a:pPr>
            <a:r>
              <a:rPr lang="sr-Latn-RS" altLang="sr-Latn-RS" sz="2100" smtClean="0">
                <a:latin typeface="Calibri" pitchFamily="34" charset="0"/>
                <a:ea typeface="Calibri" pitchFamily="34" charset="0"/>
                <a:cs typeface="Calibri" pitchFamily="34" charset="0"/>
              </a:rPr>
              <a:t>251111/121112</a:t>
            </a:r>
          </a:p>
          <a:p>
            <a:pPr marL="914400" lvl="3" indent="0" algn="ctr">
              <a:buFont typeface="Wingdings 2" pitchFamily="18" charset="2"/>
              <a:buNone/>
            </a:pPr>
            <a:r>
              <a:rPr lang="sr-Latn-RS" altLang="sr-Latn-RS" sz="21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131312/321311  </a:t>
            </a:r>
          </a:p>
          <a:p>
            <a:pPr marL="914400" lvl="3" indent="0" algn="ctr">
              <a:buFont typeface="Wingdings 2" pitchFamily="18" charset="2"/>
              <a:buNone/>
            </a:pPr>
            <a:r>
              <a:rPr lang="sr-Latn-RS" altLang="sr-Latn-RS" sz="21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lang="sr-Latn-RS" altLang="sr-Latn-RS" sz="21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131312/245241</a:t>
            </a:r>
            <a:r>
              <a:rPr lang="sr-Latn-RS" altLang="sr-Latn-RS" sz="21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ili    </a:t>
            </a:r>
            <a:r>
              <a:rPr lang="sr-Latn-RS" altLang="sr-Latn-RS" sz="21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131312</a:t>
            </a:r>
            <a:r>
              <a:rPr lang="sr-Latn-RS" altLang="sr-Latn-RS" sz="2100" smtClean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</a:p>
          <a:p>
            <a:pPr marL="914400" lvl="3" indent="0" algn="ctr">
              <a:buFont typeface="Wingdings 2" pitchFamily="18" charset="2"/>
              <a:buNone/>
            </a:pPr>
            <a:r>
              <a:rPr lang="sr-Latn-RS" altLang="sr-Latn-RS" sz="2100" smtClean="0">
                <a:latin typeface="Calibri" pitchFamily="34" charset="0"/>
                <a:ea typeface="Calibri" pitchFamily="34" charset="0"/>
                <a:cs typeface="Calibri" pitchFamily="34" charset="0"/>
              </a:rPr>
              <a:t>		             482122</a:t>
            </a:r>
          </a:p>
          <a:p>
            <a:pPr lvl="1"/>
            <a:endParaRPr lang="sr-Latn-RS" altLang="sr-Latn-RS" sz="16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RS" sz="36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Povraćaj primljenog avansa</a:t>
            </a:r>
            <a:endParaRPr lang="sr-Latn-RS" sz="36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Prihod od Nacionalne službe za zapošljavanje</a:t>
            </a:r>
          </a:p>
          <a:p>
            <a:endParaRPr lang="sr-Latn-RS"/>
          </a:p>
          <a:p>
            <a:pPr lvl="1"/>
            <a:r>
              <a:rPr lang="sr-Latn-RS" smtClean="0"/>
              <a:t>Za privremene i povremene poslove</a:t>
            </a:r>
          </a:p>
          <a:p>
            <a:pPr lvl="1"/>
            <a:r>
              <a:rPr lang="sr-Latn-RS" smtClean="0"/>
              <a:t>Za prevoz 1.500din, ostalo poslodavac</a:t>
            </a:r>
          </a:p>
          <a:p>
            <a:pPr lvl="1"/>
            <a:r>
              <a:rPr lang="sr-Latn-RS" smtClean="0"/>
              <a:t>Za organizovanje javnog rada</a:t>
            </a:r>
          </a:p>
          <a:p>
            <a:pPr lvl="1"/>
            <a:r>
              <a:rPr lang="sr-Latn-RS" smtClean="0"/>
              <a:t>Za obuku (424211)</a:t>
            </a:r>
          </a:p>
          <a:p>
            <a:pPr lvl="1"/>
            <a:endParaRPr lang="sr-Latn-RS"/>
          </a:p>
          <a:p>
            <a:r>
              <a:rPr lang="sr-Latn-RS" smtClean="0"/>
              <a:t>Prihod na 771111 upisuje se u kolonu 9 Obrasca 5 </a:t>
            </a:r>
          </a:p>
          <a:p>
            <a:pPr lvl="1"/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6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Javni radovi</a:t>
            </a:r>
            <a:endParaRPr lang="sr-Latn-RS" sz="36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sr-Latn-RS" sz="28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Paralelna konta za klasu 1</a:t>
            </a:r>
            <a:endParaRPr lang="sr-Latn-RS" sz="28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49749"/>
              </p:ext>
            </p:extLst>
          </p:nvPr>
        </p:nvGraphicFramePr>
        <p:xfrm>
          <a:off x="1400175" y="904875"/>
          <a:ext cx="596265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3" imgW="5903610" imgH="5662643" progId="Word.Document.12">
                  <p:embed/>
                </p:oleObj>
              </mc:Choice>
              <mc:Fallback>
                <p:oleObj name="Document" r:id="rId3" imgW="5903610" imgH="5662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0175" y="904875"/>
                        <a:ext cx="5962650" cy="5715000"/>
                      </a:xfrm>
                      <a:prstGeom prst="rect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3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122100 i 291310</a:t>
            </a:r>
          </a:p>
          <a:p>
            <a:pPr lvl="1"/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122100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291310   </a:t>
            </a:r>
          </a:p>
          <a:p>
            <a:pPr marL="392113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iznos PDV</a:t>
            </a:r>
          </a:p>
          <a:p>
            <a:pPr marL="392113" lvl="1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stara potraživanja</a:t>
            </a:r>
          </a:p>
          <a:p>
            <a:pPr marL="392113" lvl="1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duplo dat prihod – povećan suficit</a:t>
            </a:r>
          </a:p>
          <a:p>
            <a:pPr marL="392113" lvl="1" indent="0">
              <a:buNone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122100 &lt; 291310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2113" lvl="1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nije dat prihod – smanjen suficit</a:t>
            </a:r>
          </a:p>
          <a:p>
            <a:pPr marL="479425" indent="-342900"/>
            <a:r>
              <a:rPr 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131210 i 252000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5013" lvl="1" indent="-342900"/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131210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 252000</a:t>
            </a:r>
          </a:p>
          <a:p>
            <a:pPr marL="392113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smanjena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pove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ćali suficit</a:t>
            </a:r>
          </a:p>
          <a:p>
            <a:pPr lvl="1"/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131210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 252000</a:t>
            </a:r>
          </a:p>
          <a:p>
            <a:pPr marL="392113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prenetog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poreza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2113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pove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rash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 – smanjili suficit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Provera ravnoteže</a:t>
            </a:r>
            <a:endParaRPr lang="sr-Latn-RS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sr-Latn-RS">
                <a:solidFill>
                  <a:prstClr val="black"/>
                </a:solidFill>
              </a:rPr>
              <a:t>www.themegallery.com</a:t>
            </a:r>
          </a:p>
        </p:txBody>
      </p:sp>
      <p:sp>
        <p:nvSpPr>
          <p:cNvPr id="1003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61045" y="1196752"/>
            <a:ext cx="7999413" cy="54725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PS 2016 =  Bilans stanja 2015</a:t>
            </a:r>
          </a:p>
          <a:p>
            <a:pPr>
              <a:lnSpc>
                <a:spcPct val="80000"/>
              </a:lnSpc>
            </a:pPr>
            <a:endParaRPr lang="sr-Latn-CS" altLang="sr-Latn-RS" sz="2000" b="1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Klase 3 i 0, 1 i 2</a:t>
            </a:r>
          </a:p>
          <a:p>
            <a:pPr>
              <a:lnSpc>
                <a:spcPct val="80000"/>
              </a:lnSpc>
            </a:pPr>
            <a:endParaRPr lang="sr-Latn-CS" altLang="sr-Latn-RS" sz="2000" b="1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detaljno utvrditi na kojim kontima ravnoteža nije uspostavljena</a:t>
            </a:r>
          </a:p>
          <a:p>
            <a:pPr>
              <a:lnSpc>
                <a:spcPct val="80000"/>
              </a:lnSpc>
            </a:pPr>
            <a:endParaRPr lang="sr-Latn-CS" altLang="sr-Latn-RS" sz="1000" b="1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Kada je direktno knjiženo na 321311?</a:t>
            </a: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PDV</a:t>
            </a:r>
          </a:p>
          <a:p>
            <a:pPr>
              <a:lnSpc>
                <a:spcPct val="80000"/>
              </a:lnSpc>
            </a:pPr>
            <a:endParaRPr lang="sr-Latn-CS" altLang="sr-Latn-RS" sz="1000" b="1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Kada su izvori veći od sredstava? </a:t>
            </a: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Kada 311519 nije realan izvor</a:t>
            </a:r>
          </a:p>
          <a:p>
            <a:pPr>
              <a:lnSpc>
                <a:spcPct val="80000"/>
              </a:lnSpc>
            </a:pPr>
            <a:endParaRPr lang="sr-Latn-CS" altLang="sr-Latn-RS" sz="2000" b="1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sr-Latn-CS" altLang="sr-Latn-RS" sz="2000" b="1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Sredstva veća od izvora – skriveni suficit</a:t>
            </a:r>
          </a:p>
          <a:p>
            <a:pPr>
              <a:lnSpc>
                <a:spcPct val="80000"/>
              </a:lnSpc>
            </a:pPr>
            <a:endParaRPr lang="sr-Latn-CS" altLang="sr-Latn-RS" sz="2000" b="1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sr-Latn-RS" sz="2000" b="1" smtClean="0">
                <a:latin typeface="Verdana" pitchFamily="34" charset="0"/>
              </a:rPr>
              <a:t>311911 – </a:t>
            </a:r>
            <a:r>
              <a:rPr lang="sr-Latn-CS" altLang="sr-Latn-RS" sz="2000" smtClean="0">
                <a:latin typeface="Verdana" pitchFamily="34" charset="0"/>
              </a:rPr>
              <a:t>recidiv prošlosti</a:t>
            </a:r>
            <a:r>
              <a:rPr lang="sr-Latn-CS" altLang="sr-Latn-RS" sz="2000" b="1" smtClean="0">
                <a:latin typeface="Verdana" pitchFamily="34" charset="0"/>
              </a:rPr>
              <a:t>?</a:t>
            </a:r>
            <a:r>
              <a:rPr lang="sr-Latn-CS" altLang="sr-Latn-RS" sz="1800" b="1" smtClean="0">
                <a:latin typeface="Verdana" pitchFamily="34" charset="0"/>
              </a:rPr>
              <a:t>			</a:t>
            </a:r>
          </a:p>
        </p:txBody>
      </p:sp>
      <p:sp>
        <p:nvSpPr>
          <p:cNvPr id="100357" name="Rectangle 11"/>
          <p:cNvSpPr>
            <a:spLocks noChangeArrowheads="1"/>
          </p:cNvSpPr>
          <p:nvPr/>
        </p:nvSpPr>
        <p:spPr bwMode="auto">
          <a:xfrm>
            <a:off x="7092950" y="188913"/>
            <a:ext cx="158273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r-Latn-RS" altLang="sr-Latn-R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32581"/>
            <a:ext cx="792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>
                <a:solidFill>
                  <a:srgbClr val="DEF5FA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Provera ravnoteže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40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sv-SE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351000 - Vanbilansna aktiva i 352000 - Vanbilansna pasiva </a:t>
            </a:r>
            <a:endParaRPr lang="sr-Latn-RS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Deo bilansa stanja</a:t>
            </a:r>
          </a:p>
          <a:p>
            <a:r>
              <a:rPr lang="sr-Latn-CS" sz="2000" b="1" smtClean="0">
                <a:solidFill>
                  <a:srgbClr val="1F1A17"/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obavezan predmet popisa i tuđa imovina </a:t>
            </a:r>
            <a:endParaRPr lang="sr-Latn-RS" sz="2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Promet komisione robe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Zakup opreme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Oprema kroz razne projekte bez dokmentacije</a:t>
            </a:r>
          </a:p>
          <a:p>
            <a:pPr lvl="1"/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Menice kao instrument obezbeđenja plaćanja</a:t>
            </a:r>
          </a:p>
          <a:p>
            <a:pPr lvl="1"/>
            <a:endParaRPr lang="sr-Latn-RS"/>
          </a:p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sr-Latn-RS" sz="32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Vanbilansna evidencija</a:t>
            </a:r>
            <a:endParaRPr lang="sr-Latn-RS" sz="3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28060"/>
              </p:ext>
            </p:extLst>
          </p:nvPr>
        </p:nvGraphicFramePr>
        <p:xfrm>
          <a:off x="755576" y="3933056"/>
          <a:ext cx="8229600" cy="18440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sr-Latn-CS" sz="1000" b="1">
                          <a:effectLst/>
                          <a:latin typeface="Verdana"/>
                          <a:ea typeface="Times New Roman"/>
                        </a:rPr>
                        <a:t>3511000 - Vanbilansna aktiva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 b="1">
                          <a:effectLst/>
                          <a:latin typeface="Verdana"/>
                          <a:ea typeface="Times New Roman"/>
                        </a:rPr>
                        <a:t>3521000 - Vanbilansna pasiva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351111 - Osnovna sredstva u zakupu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352111 - Obaveze za osnovna sredstva u zakupu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351121 - Primljena roba u javnom skladištu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352121 - Obaveze za robu u javnom skladištu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351122 - Primljena roba u komision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352122 - Obaveze za robu u komisionu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351123 - Primljen materijal na obradu i doradu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352123 - Obaveze za materijale primljene na obradu i doradu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351131 - Hartije od vrednosti van prometa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352131 - Obaveze za hartije od vrednosti van prometa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351141 - Avali i druge garancije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352141 - Obaveze za avale i ostale garancije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351151 - Ostala vanbilansna aktiva </a:t>
                      </a:r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000">
                          <a:effectLst/>
                          <a:latin typeface="Verdana"/>
                          <a:ea typeface="Times New Roman"/>
                        </a:rPr>
                        <a:t>352151 - Ostala vanbilansna pasiva </a:t>
                      </a:r>
                      <a:endParaRPr lang="sr-Latn-CS" sz="1000" smtClean="0">
                        <a:effectLst/>
                        <a:latin typeface="Verdana"/>
                        <a:ea typeface="Times New Roman"/>
                      </a:endParaRPr>
                    </a:p>
                    <a:p>
                      <a:endParaRPr lang="sr-Latn-R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usiness accounting design template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siness accounting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accounting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accounting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accounting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accounting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accounting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accounting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accounting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8662</TotalTime>
  <Words>2163</Words>
  <Application>Microsoft Office PowerPoint</Application>
  <PresentationFormat>On-screen Show (4:3)</PresentationFormat>
  <Paragraphs>417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Concourse</vt:lpstr>
      <vt:lpstr>2_Business accounting design template</vt:lpstr>
      <vt:lpstr>Document</vt:lpstr>
      <vt:lpstr>PowerPoint Presentation</vt:lpstr>
      <vt:lpstr>Propisi vezani za izradu FI</vt:lpstr>
      <vt:lpstr>Pripremne radnje za sastavljanje FI</vt:lpstr>
      <vt:lpstr>Provera svih proknjiženih stavki i bilansne ravnoteže</vt:lpstr>
      <vt:lpstr>Paralelna konta klasa 0 i 3</vt:lpstr>
      <vt:lpstr>Paralelna konta za klasu 1</vt:lpstr>
      <vt:lpstr>Provera ravnoteže</vt:lpstr>
      <vt:lpstr>PowerPoint Presentation</vt:lpstr>
      <vt:lpstr>Vanbilansna evidencija</vt:lpstr>
      <vt:lpstr> Menice kao instrument obezbeđenja</vt:lpstr>
      <vt:lpstr>PowerPoint Presentation</vt:lpstr>
      <vt:lpstr>PowerPoint Presentation</vt:lpstr>
      <vt:lpstr>Obračun amortizacije</vt:lpstr>
      <vt:lpstr>PowerPoint Presentation</vt:lpstr>
      <vt:lpstr>Amortizacija</vt:lpstr>
      <vt:lpstr>Amortizacija</vt:lpstr>
      <vt:lpstr>PowerPoint Presentation</vt:lpstr>
      <vt:lpstr>Pravilnik o finansijskim izveštajima</vt:lpstr>
      <vt:lpstr>Sadržaj završnog računa </vt:lpstr>
      <vt:lpstr>Utvrđivanje rezultata poslovanja</vt:lpstr>
      <vt:lpstr>Utvrđivanje rezultata poslovanja</vt:lpstr>
      <vt:lpstr>Utvrđivanje rezultata poslovanja</vt:lpstr>
      <vt:lpstr>II faza – korekcija rezultata</vt:lpstr>
      <vt:lpstr>Nabavka nefinansijske imovine iz kredita</vt:lpstr>
      <vt:lpstr>Nabavka nefinansijske imovine iz kredita</vt:lpstr>
      <vt:lpstr>Nabavka nefinansijske imovine iz kredita</vt:lpstr>
      <vt:lpstr>Nabavka dugoročne finansijske imovine</vt:lpstr>
      <vt:lpstr>II faza – korekcija rezultata</vt:lpstr>
      <vt:lpstr>Utvrđivanje rezultata poslovanja</vt:lpstr>
      <vt:lpstr>Utvrđivanje rezultata poslovanja</vt:lpstr>
      <vt:lpstr>Utvrđivanje rezultata poslovanja</vt:lpstr>
      <vt:lpstr>Utvrđivanje rezultata poslovanja</vt:lpstr>
      <vt:lpstr>Utvrđivanje rezultata poslovanja</vt:lpstr>
      <vt:lpstr>Usvajanje finansijskih izveštaja</vt:lpstr>
      <vt:lpstr>Objavljivanje FI</vt:lpstr>
      <vt:lpstr>PowerPoint Presentation</vt:lpstr>
      <vt:lpstr>PowerPoint Presentation</vt:lpstr>
      <vt:lpstr>Pripreme za popis</vt:lpstr>
      <vt:lpstr>POPIS - specifičnosti kod zdravstvenih ustanova</vt:lpstr>
      <vt:lpstr>IOS obrasci</vt:lpstr>
      <vt:lpstr>IOS obrasci sa lizing kućama</vt:lpstr>
      <vt:lpstr>Pripreme za popis</vt:lpstr>
      <vt:lpstr>Pripreme za popis</vt:lpstr>
      <vt:lpstr>Pripreme za popis</vt:lpstr>
      <vt:lpstr>Pripreme za popis</vt:lpstr>
      <vt:lpstr>Pripreme za popis</vt:lpstr>
      <vt:lpstr>Pripreme za popis</vt:lpstr>
      <vt:lpstr>PowerPoint Presentation</vt:lpstr>
      <vt:lpstr>PowerPoint Presentation</vt:lpstr>
      <vt:lpstr>Zakup i otkup stanova</vt:lpstr>
      <vt:lpstr>PowerPoint Presentation</vt:lpstr>
      <vt:lpstr>Primljeni avansi za usluge</vt:lpstr>
      <vt:lpstr>Primljeni avansi za usluge</vt:lpstr>
      <vt:lpstr>Povraćaj primljenog avansa</vt:lpstr>
      <vt:lpstr>Javni radovi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Branka</dc:creator>
  <cp:lastModifiedBy>MERC</cp:lastModifiedBy>
  <cp:revision>61</cp:revision>
  <dcterms:created xsi:type="dcterms:W3CDTF">2016-01-21T15:03:08Z</dcterms:created>
  <dcterms:modified xsi:type="dcterms:W3CDTF">2016-12-08T23:20:30Z</dcterms:modified>
</cp:coreProperties>
</file>